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00" r:id="rId3"/>
    <p:sldId id="304" r:id="rId4"/>
    <p:sldId id="305" r:id="rId5"/>
    <p:sldId id="306" r:id="rId6"/>
    <p:sldId id="307" r:id="rId7"/>
    <p:sldId id="308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805F281-10E3-4F2A-BDE8-4D23D06CDD58}">
          <p14:sldIdLst>
            <p14:sldId id="256"/>
            <p14:sldId id="300"/>
            <p14:sldId id="304"/>
            <p14:sldId id="305"/>
            <p14:sldId id="306"/>
            <p14:sldId id="307"/>
            <p14:sldId id="308"/>
          </p14:sldIdLst>
        </p14:section>
        <p14:section name="Раздел без заголовка" id="{007E6DB7-9E01-459C-B38A-085CD6BD8F9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3E4"/>
    <a:srgbClr val="948EA0"/>
    <a:srgbClr val="7678B8"/>
    <a:srgbClr val="E5ECF7"/>
    <a:srgbClr val="004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405"/>
  </p:normalViewPr>
  <p:slideViewPr>
    <p:cSldViewPr snapToGrid="0" snapToObjects="1">
      <p:cViewPr varScale="1">
        <p:scale>
          <a:sx n="78" d="100"/>
          <a:sy n="78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1AF44-D44B-4787-AA47-41612022617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698E-B4C2-498A-9C1E-38020A568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0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08C87-A8D8-68FC-547E-C00937D43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DC00A6-6C0B-8F75-98C4-85B0200F3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E3A96-C202-A2E1-BE6D-DC30D772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39758A-4647-7BFF-1870-AF822E9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C4897-E7B8-1274-50B0-AD5744E8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8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3BB50-554F-B869-C03E-29742263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2A2E5B-8C07-BF4E-0C2D-ADF053E8D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7D23F5-3382-62DA-0848-D75269F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C68D8-21ED-B4C9-3D91-74FD236F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F6513-B93B-DA16-7FB7-2C15682B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4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B986B3-3A52-EE9E-BEEF-F55D94F3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FF02F7-55E3-80BF-2211-9CA0D2D98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B0E158-369A-2191-118E-3B4A2603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1129EE-FE23-92F4-BEE2-37510450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98AA51-3BBE-1087-9858-A73B9DBD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4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F8E61-7E0E-C337-761E-85B3962D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2D82C8-DF5D-C2F2-23F0-CAF1B479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2AB069-A835-D87D-61B2-68959D7D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0C8C7-519C-5C39-70CE-9D860E58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9BD96-1EC4-750D-85BA-99EF8AA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C2FE1-86C9-3677-6961-51D8EE7A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F64C4A-6BFB-276D-F9C3-442F6B70A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771BB9-BDD2-3B4C-2649-057EF882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F7DD2-DB61-2773-7351-BBE448E6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1CD4D-B96B-A796-DCA4-77BFE0C0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9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1469A-6085-BE0F-ED5B-A3FF8061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71EA4E-7C41-B492-88EE-883BA9DE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0485BD-903C-BBC8-652E-DCA6471F4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6FE0DD-C006-558A-C7F0-D666BA85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D7FB16-C569-0A2E-C488-D5EA70E8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CAD2AE-B5CF-15A7-5D5E-979C4DD9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2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C184-33BE-9F05-635B-B1C96435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F29DE0-4B6A-C29D-C9A4-C73F2F507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CD41F6-34C2-BE3C-4A66-16421233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B6100D-0604-F3A8-9972-6FB022D58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8D0CE4-384C-DF6F-F1F8-50F660E4B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28ACBB-1CC8-59F4-F816-83848A6F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6A564F-EE17-6DD4-C417-03BED6B1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A994DF-CBF7-FB80-77F9-01DE8F37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6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DF18D-D993-A5C5-36F2-E70D983F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2D3A68-20DF-A8F7-28CE-788A55F6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E9834D-F582-5758-C98E-DC2EFB49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117706-FBF9-B438-9EF2-6CBD4263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6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98CFCB-0778-6920-CB89-C74EB53C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D27231-B564-5A9F-3BBD-4DE71DA9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16E6E8-270B-1636-FDBF-56A33F25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4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9901B-F2E6-42ED-B8EB-612A7F8A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38F16-8CE5-AF3C-660D-54B131D2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754B9C-935B-8CF2-6A1E-48AAAE582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0BD326-7CDA-497F-EBFD-3123D67F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05CD0A-72E0-5BD3-1F92-FFF754A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5FEAF7-54B0-A2AC-E4C1-117EE32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4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A5881-E920-606B-19C5-9711C94F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F51A67-495B-BE5E-6826-AE7730959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094434-04D5-E91D-3B7D-B778C73BE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9E6159-5F1A-E480-9540-B35981E0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325A5F-BCE5-36C3-47F6-6C2E2B9B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9DFF83-428F-E2D0-C18B-0B304003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A5E01-CFDF-B548-39D7-6F83A947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C9A5FC-E3CF-635F-87C0-FAD93274C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8A87E-1B2C-4AE0-2CB4-CCB8FA8F1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532A-9397-0046-9E00-25C70066BA0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8C25B-A899-0E71-E322-444A5E775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8BA67-9791-D491-2E8A-89B9A1C34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1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d.gokucmpi.ru/zayavka/" TargetMode="External"/><Relationship Id="rId3" Type="http://schemas.openxmlformats.org/officeDocument/2006/relationships/hyperlink" Target="https://gokucmpi.ru/" TargetMode="External"/><Relationship Id="rId7" Type="http://schemas.openxmlformats.org/officeDocument/2006/relationships/hyperlink" Target="https://tos.gokucmpi.ru/zayavk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b.gokucmpi.ru/zayavka/" TargetMode="External"/><Relationship Id="rId5" Type="http://schemas.openxmlformats.org/officeDocument/2006/relationships/hyperlink" Target="https://vybor.gokucmpi.ru/zayavka/" TargetMode="External"/><Relationship Id="rId10" Type="http://schemas.openxmlformats.org/officeDocument/2006/relationships/hyperlink" Target="https://kvp.novreg.ru/" TargetMode="External"/><Relationship Id="rId4" Type="http://schemas.openxmlformats.org/officeDocument/2006/relationships/hyperlink" Target="https://ppmi.gokucmpi.ru/zayavka/" TargetMode="External"/><Relationship Id="rId9" Type="http://schemas.openxmlformats.org/officeDocument/2006/relationships/hyperlink" Target="https://vk.com/ppmi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AC861-721D-CCF1-99EC-51A67E5A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2D44AE-C24E-FFA5-32AB-637DAD7F8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883538-948E-4A8B-21B4-C47F5FA0A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EC2C3-1C55-FFAA-2506-E4A02E6172FD}"/>
              </a:ext>
            </a:extLst>
          </p:cNvPr>
          <p:cNvSpPr txBox="1"/>
          <p:nvPr/>
        </p:nvSpPr>
        <p:spPr>
          <a:xfrm>
            <a:off x="5240215" y="739749"/>
            <a:ext cx="666667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Helvetica" pitchFamily="2" charset="0"/>
              </a:rPr>
              <a:t>Критерии конкурсного отбора проектов </a:t>
            </a:r>
            <a:r>
              <a:rPr lang="ru-RU" sz="2600" dirty="0">
                <a:solidFill>
                  <a:schemeClr val="bg1"/>
                </a:solidFill>
                <a:latin typeface="Helvetica" pitchFamily="2" charset="0"/>
              </a:rPr>
              <a:t>по приоритетному региональному проекту </a:t>
            </a:r>
            <a:r>
              <a:rPr lang="ru-RU" sz="2600" dirty="0" smtClean="0">
                <a:solidFill>
                  <a:schemeClr val="bg1"/>
                </a:solidFill>
                <a:latin typeface="Helvetica" pitchFamily="2" charset="0"/>
              </a:rPr>
              <a:t>«Территориальное общественное самоуправление (ТОС) на территории Новгородской области»</a:t>
            </a:r>
            <a:endParaRPr lang="ru-RU" sz="26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1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308275" y="261430"/>
            <a:ext cx="11308690" cy="244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Helvetica" pitchFamily="2" charset="0"/>
              </a:rPr>
              <a:t>З</a:t>
            </a:r>
            <a:r>
              <a:rPr lang="ru-RU" sz="2800" dirty="0" smtClean="0">
                <a:latin typeface="Helvetica" pitchFamily="2" charset="0"/>
              </a:rPr>
              <a:t>начение показателей  за 3 квартал 2022 года</a:t>
            </a:r>
            <a:endParaRPr lang="ru-RU" sz="2800" dirty="0"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C10846-191B-CE02-448A-883DD321EFF2}"/>
              </a:ext>
            </a:extLst>
          </p:cNvPr>
          <p:cNvSpPr txBox="1"/>
          <p:nvPr/>
        </p:nvSpPr>
        <p:spPr>
          <a:xfrm>
            <a:off x="3650348" y="1887733"/>
            <a:ext cx="8112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86,3 %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Уровень </a:t>
            </a:r>
            <a:r>
              <a:rPr lang="ru-RU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осведомленности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граждан о реализации ПРП «Территориальное общественное самоуправление (ТОС) на территории Новгородской области»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95,9 % 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Уровень </a:t>
            </a:r>
            <a:r>
              <a:rPr lang="ru-RU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одобрения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гражданами реализации ПРП «Территориальное общественное самоуправление (ТОС) на территории  Новгородской области»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3D2239-B656-8BCE-4709-E41EB09125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r="25459"/>
          <a:stretch/>
        </p:blipFill>
        <p:spPr>
          <a:xfrm>
            <a:off x="455024" y="1325177"/>
            <a:ext cx="3195324" cy="39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591494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3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15277" y="83388"/>
            <a:ext cx="11308690" cy="584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Helvetica" pitchFamily="2" charset="0"/>
              </a:rPr>
              <a:t>Новые критерии конкурсного отбора проектов ТОС в 2023 году</a:t>
            </a:r>
            <a:endParaRPr lang="ru-RU" sz="2800" dirty="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FD360-F271-A7E1-38EE-B268EBE6E998}"/>
              </a:ext>
            </a:extLst>
          </p:cNvPr>
          <p:cNvSpPr txBox="1"/>
          <p:nvPr/>
        </p:nvSpPr>
        <p:spPr>
          <a:xfrm>
            <a:off x="308275" y="1149180"/>
            <a:ext cx="1112269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 Вклад участников реализации ПРП «ТОС» в его финансирование</a:t>
            </a:r>
          </a:p>
          <a:p>
            <a:pPr algn="ctr"/>
            <a:endParaRPr lang="ru-RU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Софинансирование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со стороны бюджета городского округа, муниципального округа, поселения </a:t>
            </a:r>
          </a:p>
          <a:p>
            <a:pPr algn="ctr"/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м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инимальный размер </a:t>
            </a:r>
            <a:r>
              <a:rPr lang="ru-RU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софинансирования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15,0 %                                      		1 балл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р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азмер </a:t>
            </a:r>
            <a:r>
              <a:rPr lang="ru-RU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софинансирования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от 15,0 % до 20,0 % включительно			2 балла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р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азмер </a:t>
            </a:r>
            <a:r>
              <a:rPr lang="ru-RU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софинансирования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от 20,0 % до 25,0 % включительно			3 балла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р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азмер </a:t>
            </a:r>
            <a:r>
              <a:rPr lang="ru-RU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софинансирования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от 25,0 % до 30,0 % включительно			4 балла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р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азмер </a:t>
            </a:r>
            <a:r>
              <a:rPr lang="ru-RU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софинансирования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от 30,0 % до 35,0 % включительно			5 баллов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р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азмер </a:t>
            </a:r>
            <a:r>
              <a:rPr lang="ru-RU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софинансирования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от 35,0 % до 40,0 % включительно			6 баллов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р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азмер </a:t>
            </a:r>
            <a:r>
              <a:rPr lang="ru-RU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софинансирования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свыше 40,0 %						7 баллов</a:t>
            </a: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1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591494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4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15277" y="83388"/>
            <a:ext cx="11308690" cy="584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Helvetica" pitchFamily="2" charset="0"/>
              </a:rPr>
              <a:t>Новые критерии конкурсного отбора проектов ТОС в 2023 году</a:t>
            </a:r>
            <a:endParaRPr lang="ru-RU" sz="2800" dirty="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FD360-F271-A7E1-38EE-B268EBE6E998}"/>
              </a:ext>
            </a:extLst>
          </p:cNvPr>
          <p:cNvSpPr txBox="1"/>
          <p:nvPr/>
        </p:nvSpPr>
        <p:spPr>
          <a:xfrm>
            <a:off x="308275" y="1149180"/>
            <a:ext cx="111226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ru-RU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Информирование населения о ПРП «ТОС»</a:t>
            </a:r>
          </a:p>
          <a:p>
            <a:pPr algn="ctr"/>
            <a:endParaRPr lang="ru-RU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Использование печатных средств массовой информации для информирования населения  о ПРП «ТОС» за 12 месяцев, предшествующих дате подачи заявки</a:t>
            </a:r>
          </a:p>
          <a:p>
            <a:pPr algn="ctr"/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д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 3 публикаций									1 балл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о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т 4 до 6 публикаций								4 балла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с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выше 6 публикаций								6 баллов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НЕТ										0 баллов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9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591494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5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15277" y="83388"/>
            <a:ext cx="11308690" cy="584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Helvetica" pitchFamily="2" charset="0"/>
              </a:rPr>
              <a:t>Новые критерии конкурсного отбора проектов ТОС в 2023 году</a:t>
            </a:r>
            <a:endParaRPr lang="ru-RU" sz="2800" dirty="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FD360-F271-A7E1-38EE-B268EBE6E998}"/>
              </a:ext>
            </a:extLst>
          </p:cNvPr>
          <p:cNvSpPr txBox="1"/>
          <p:nvPr/>
        </p:nvSpPr>
        <p:spPr>
          <a:xfrm>
            <a:off x="308275" y="1149180"/>
            <a:ext cx="1112269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ru-RU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Информирование населения о ПРП «ТОС»</a:t>
            </a:r>
          </a:p>
          <a:p>
            <a:pPr algn="ctr"/>
            <a:endParaRPr lang="ru-RU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Информирование населения о деятельности ТОС, реализация проекта которого планируется в текущем году, в информационно-телекоммуникационной сети «Интернет», в том числе на официальных сайтах и в официальных группах муниципалитета,                       за 12 месяцев, предшествующих дате подачи заявки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д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 12 публикаций								0 баллов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о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т 12 до 24 публикаций								3 балла</a:t>
            </a:r>
          </a:p>
          <a:p>
            <a:pPr algn="just"/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о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т 24 до 36 публикаций								5 баллов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с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выше 36 публикаций								10 баллов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1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591494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6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15277" y="83388"/>
            <a:ext cx="11308690" cy="584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Helvetica" pitchFamily="2" charset="0"/>
              </a:rPr>
              <a:t>Новые критерии конкурсного отбора проектов ТОС в 2023 году</a:t>
            </a:r>
            <a:endParaRPr lang="ru-RU" sz="2800" dirty="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FD360-F271-A7E1-38EE-B268EBE6E998}"/>
              </a:ext>
            </a:extLst>
          </p:cNvPr>
          <p:cNvSpPr txBox="1"/>
          <p:nvPr/>
        </p:nvSpPr>
        <p:spPr>
          <a:xfrm>
            <a:off x="665081" y="1156952"/>
            <a:ext cx="1096553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ru-RU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Информирование населения о ПРП «ТОС»</a:t>
            </a:r>
          </a:p>
          <a:p>
            <a:pPr algn="ctr"/>
            <a:endParaRPr lang="ru-RU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Использование иных способов информирования населения о ПРП «ТОС» за 12 месяцев, предшествующих дате подачи заявки</a:t>
            </a:r>
          </a:p>
          <a:p>
            <a:pPr algn="ctr"/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(информационные стенды, волонтеры, анкетирование)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ДА  (волонтеры, анкетирование)							2 балла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ДА (информационные стенды)							1 балл</a:t>
            </a:r>
          </a:p>
          <a:p>
            <a:pPr algn="just"/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НЕТ										0 баллов</a:t>
            </a: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6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334675"/>
            <a:ext cx="11349738" cy="50642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>Контактная информация</a:t>
            </a:r>
            <a:endParaRPr lang="ru-RU" sz="4000" dirty="0">
              <a:latin typeface="Helvetica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283043" y="261430"/>
            <a:ext cx="626153" cy="34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>
                <a:solidFill>
                  <a:srgbClr val="004E90"/>
                </a:solidFill>
                <a:latin typeface="Helvetica" pitchFamily="2" charset="0"/>
              </a:rPr>
              <a:t>7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4E90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873664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F75761-3863-AB48-1828-DA61D18FFF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0285" r="15677" b="68785"/>
          <a:stretch/>
        </p:blipFill>
        <p:spPr>
          <a:xfrm>
            <a:off x="7098565" y="4833257"/>
            <a:ext cx="4664515" cy="19177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98908" y="1047537"/>
            <a:ext cx="83407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ГОКУ «ЦМПИ», Великий Новгород, ул. Большая Московская, д.14</a:t>
            </a:r>
          </a:p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Понедельник - Четверг 8.30-17.30, обед 13.00-14.00</a:t>
            </a:r>
          </a:p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Пятница 8.30-16.30, обед 13.00-14.00</a:t>
            </a:r>
          </a:p>
          <a:p>
            <a:pPr algn="ctr"/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Сайт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https://gokucmpi.ru/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Сервис ППМИ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https://ppmi.gokucmpi.ru/zayavka/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Сервис «Наш выбор»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https://vybor.gokucmpi.ru/zayavka/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Сервис «Народный бюджет»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https://nb.gokucmpi.ru/zayavka/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Сервис «ТОС»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https://tos.gokucmpi.ru/zayavka/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Сервис «Дорога к дому»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8"/>
              </a:rPr>
              <a:t>https://dd.gokucmpi.ru/zayavka/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Группа в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VK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  <a:hlinkClick r:id="rId9"/>
              </a:rPr>
              <a:t>https://vk.com/ppmi53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Группа в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Telegramm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  <a:hlinkClick r:id="rId9"/>
              </a:rPr>
              <a:t>tg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  <a:hlinkClick r:id="rId9"/>
              </a:rPr>
              <a:t>/ppmi53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  <a:hlinkClick r:id="rId10"/>
              </a:rPr>
              <a:t>https://kvp.novreg.ru/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ppmi-53@mail.ru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 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14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354</Words>
  <Application>Microsoft Office PowerPoint</Application>
  <PresentationFormat>Широкоэкранный</PresentationFormat>
  <Paragraphs>88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179</cp:revision>
  <cp:lastPrinted>2022-08-24T12:50:46Z</cp:lastPrinted>
  <dcterms:created xsi:type="dcterms:W3CDTF">2022-06-28T08:05:40Z</dcterms:created>
  <dcterms:modified xsi:type="dcterms:W3CDTF">2022-10-25T06:23:02Z</dcterms:modified>
</cp:coreProperties>
</file>