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6" r:id="rId2"/>
    <p:sldId id="264" r:id="rId3"/>
    <p:sldId id="257" r:id="rId4"/>
    <p:sldId id="265" r:id="rId5"/>
    <p:sldId id="287" r:id="rId6"/>
    <p:sldId id="283" r:id="rId7"/>
    <p:sldId id="290" r:id="rId8"/>
    <p:sldId id="301" r:id="rId9"/>
    <p:sldId id="299" r:id="rId10"/>
    <p:sldId id="298" r:id="rId11"/>
    <p:sldId id="302" r:id="rId12"/>
    <p:sldId id="300" r:id="rId13"/>
    <p:sldId id="296" r:id="rId14"/>
    <p:sldId id="284" r:id="rId15"/>
    <p:sldId id="303" r:id="rId16"/>
    <p:sldId id="297" r:id="rId17"/>
    <p:sldId id="263" r:id="rId18"/>
    <p:sldId id="276" r:id="rId19"/>
    <p:sldId id="279" r:id="rId20"/>
    <p:sldId id="291" r:id="rId21"/>
    <p:sldId id="293" r:id="rId22"/>
    <p:sldId id="308" r:id="rId23"/>
    <p:sldId id="261" r:id="rId24"/>
  </p:sldIdLst>
  <p:sldSz cx="9144000" cy="6858000" type="screen4x3"/>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E91"/>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18" d="100"/>
          <a:sy n="118" d="100"/>
        </p:scale>
        <p:origin x="-150" y="-7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3"/>
  <c:chart>
    <c:title>
      <c:tx>
        <c:rich>
          <a:bodyPr/>
          <a:lstStyle/>
          <a:p>
            <a:pPr>
              <a:defRPr/>
            </a:pPr>
            <a:r>
              <a:rPr lang="ru-RU" sz="1400" dirty="0" smtClean="0"/>
              <a:t>Сайт</a:t>
            </a:r>
            <a:r>
              <a:rPr lang="ru-RU" sz="1400" baseline="0" dirty="0" smtClean="0"/>
              <a:t> учреждения</a:t>
            </a:r>
            <a:endParaRPr lang="ru-RU" sz="1400" dirty="0"/>
          </a:p>
        </c:rich>
      </c:tx>
      <c:layout>
        <c:manualLayout>
          <c:xMode val="edge"/>
          <c:yMode val="edge"/>
          <c:x val="0.18471347331583554"/>
          <c:y val="6.2761506276150639E-2"/>
        </c:manualLayout>
      </c:layout>
    </c:title>
    <c:plotArea>
      <c:layout>
        <c:manualLayout>
          <c:layoutTarget val="inner"/>
          <c:xMode val="edge"/>
          <c:yMode val="edge"/>
          <c:x val="8.4852362204724446E-2"/>
          <c:y val="0.38270912265673901"/>
          <c:w val="0.4796008311461068"/>
          <c:h val="0.57792903502124993"/>
        </c:manualLayout>
      </c:layout>
      <c:pieChart>
        <c:varyColors val="1"/>
        <c:ser>
          <c:idx val="0"/>
          <c:order val="0"/>
          <c:tx>
            <c:strRef>
              <c:f>Лист1!$B$1</c:f>
              <c:strCache>
                <c:ptCount val="1"/>
                <c:pt idx="0">
                  <c:v>Столбец1</c:v>
                </c:pt>
              </c:strCache>
            </c:strRef>
          </c:tx>
          <c:spPr>
            <a:solidFill>
              <a:srgbClr val="ECA797"/>
            </a:solidFill>
            <a:ln>
              <a:noFill/>
            </a:ln>
          </c:spPr>
          <c:explosion val="25"/>
          <c:dPt>
            <c:idx val="1"/>
            <c:spPr>
              <a:solidFill>
                <a:srgbClr val="A2D79D"/>
              </a:solidFill>
              <a:ln>
                <a:noFill/>
              </a:ln>
            </c:spPr>
          </c:dPt>
          <c:dLbls>
            <c:dLbl>
              <c:idx val="0"/>
              <c:layout>
                <c:manualLayout>
                  <c:x val="-3.5316446293269944E-2"/>
                  <c:y val="0.1187057500165420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702-4CD3-83E1-A2BAA81FBA39}"/>
                </c:ext>
              </c:extLst>
            </c:dLbl>
            <c:spPr>
              <a:ln>
                <a:noFill/>
              </a:ln>
            </c:spPr>
            <c:txPr>
              <a:bodyPr/>
              <a:lstStyle/>
              <a:p>
                <a:pPr>
                  <a:defRPr>
                    <a:solidFill>
                      <a:schemeClr val="bg1"/>
                    </a:solidFill>
                  </a:defRPr>
                </a:pPr>
                <a:endParaRPr lang="ru-RU"/>
              </a:p>
            </c:txPr>
            <c:showVal val="1"/>
            <c:extLst xmlns:c16r2="http://schemas.microsoft.com/office/drawing/2015/06/chart">
              <c:ext xmlns:c15="http://schemas.microsoft.com/office/drawing/2012/chart" uri="{CE6537A1-D6FC-4f65-9D91-7224C49458BB}"/>
            </c:extLst>
          </c:dLbls>
          <c:cat>
            <c:strRef>
              <c:f>Лист1!$A$2:$A$3</c:f>
              <c:strCache>
                <c:ptCount val="2"/>
                <c:pt idx="0">
                  <c:v>Нет</c:v>
                </c:pt>
                <c:pt idx="1">
                  <c:v>Есть</c:v>
                </c:pt>
              </c:strCache>
            </c:strRef>
          </c:cat>
          <c:val>
            <c:numRef>
              <c:f>Лист1!$B$2:$B$3</c:f>
              <c:numCache>
                <c:formatCode>General</c:formatCode>
                <c:ptCount val="2"/>
                <c:pt idx="0">
                  <c:v>2</c:v>
                </c:pt>
                <c:pt idx="1">
                  <c:v>10</c:v>
                </c:pt>
              </c:numCache>
            </c:numRef>
          </c:val>
          <c:extLst xmlns:c16r2="http://schemas.microsoft.com/office/drawing/2015/06/chart">
            <c:ext xmlns:c16="http://schemas.microsoft.com/office/drawing/2014/chart" uri="{C3380CC4-5D6E-409C-BE32-E72D297353CC}">
              <c16:uniqueId val="{00000001-A702-4CD3-83E1-A2BAA81FBA39}"/>
            </c:ext>
          </c:extLst>
        </c:ser>
        <c:dLbls/>
        <c:firstSliceAng val="0"/>
      </c:pieChart>
    </c:plotArea>
    <c:legend>
      <c:legendPos val="r"/>
      <c:legendEntry>
        <c:idx val="0"/>
        <c:txPr>
          <a:bodyPr/>
          <a:lstStyle/>
          <a:p>
            <a:pPr>
              <a:defRPr sz="1200"/>
            </a:pPr>
            <a:endParaRPr lang="ru-RU"/>
          </a:p>
        </c:txPr>
      </c:legendEntry>
      <c:layout>
        <c:manualLayout>
          <c:xMode val="edge"/>
          <c:yMode val="edge"/>
          <c:x val="0.55902777777777779"/>
          <c:y val="0.68328731921062169"/>
          <c:w val="0.19791666666666671"/>
          <c:h val="0.17296478107600569"/>
        </c:manualLayout>
      </c:layout>
      <c:txPr>
        <a:bodyPr/>
        <a:lstStyle/>
        <a:p>
          <a:pPr>
            <a:defRPr sz="1200"/>
          </a:pPr>
          <a:endParaRPr lang="ru-RU"/>
        </a:p>
      </c:txPr>
    </c:legend>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3"/>
  <c:chart>
    <c:title>
      <c:tx>
        <c:rich>
          <a:bodyPr/>
          <a:lstStyle/>
          <a:p>
            <a:pPr>
              <a:defRPr/>
            </a:pPr>
            <a:r>
              <a:rPr lang="ru-RU" sz="1400" dirty="0" smtClean="0"/>
              <a:t>Подраздел </a:t>
            </a:r>
          </a:p>
          <a:p>
            <a:pPr>
              <a:defRPr/>
            </a:pPr>
            <a:r>
              <a:rPr lang="ru-RU" sz="1400" dirty="0" smtClean="0"/>
              <a:t>Противодействие коррупции</a:t>
            </a:r>
            <a:endParaRPr lang="ru-RU" sz="1400" dirty="0"/>
          </a:p>
        </c:rich>
      </c:tx>
      <c:layout>
        <c:manualLayout>
          <c:xMode val="edge"/>
          <c:yMode val="edge"/>
          <c:x val="5.5220125786163511E-2"/>
          <c:y val="7.1428571428571425E-2"/>
        </c:manualLayout>
      </c:layout>
    </c:title>
    <c:plotArea>
      <c:layout>
        <c:manualLayout>
          <c:layoutTarget val="inner"/>
          <c:xMode val="edge"/>
          <c:yMode val="edge"/>
          <c:x val="0.11433219432476599"/>
          <c:y val="0.41147555085026138"/>
          <c:w val="0.4251498043876592"/>
          <c:h val="0.5680573016608218"/>
        </c:manualLayout>
      </c:layout>
      <c:pieChart>
        <c:varyColors val="1"/>
        <c:ser>
          <c:idx val="0"/>
          <c:order val="0"/>
          <c:tx>
            <c:strRef>
              <c:f>Лист1!$B$1</c:f>
              <c:strCache>
                <c:ptCount val="1"/>
                <c:pt idx="0">
                  <c:v>Столбец1</c:v>
                </c:pt>
              </c:strCache>
            </c:strRef>
          </c:tx>
          <c:spPr>
            <a:solidFill>
              <a:srgbClr val="ECA797"/>
            </a:solidFill>
            <a:ln>
              <a:noFill/>
            </a:ln>
          </c:spPr>
          <c:explosion val="25"/>
          <c:dPt>
            <c:idx val="1"/>
            <c:spPr>
              <a:solidFill>
                <a:srgbClr val="A2D79D"/>
              </a:solidFill>
              <a:ln>
                <a:noFill/>
              </a:ln>
            </c:spPr>
          </c:dPt>
          <c:dLbls>
            <c:dLbl>
              <c:idx val="0"/>
              <c:layout>
                <c:manualLayout>
                  <c:x val="-5.4184370821571841E-2"/>
                  <c:y val="0.1145040693442731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A25-45D0-9DF2-ACF7C3C68F4F}"/>
                </c:ext>
              </c:extLst>
            </c:dLbl>
            <c:spPr>
              <a:ln>
                <a:noFill/>
              </a:ln>
            </c:spPr>
            <c:txPr>
              <a:bodyPr/>
              <a:lstStyle/>
              <a:p>
                <a:pPr>
                  <a:defRPr>
                    <a:solidFill>
                      <a:schemeClr val="bg1"/>
                    </a:solidFill>
                  </a:defRPr>
                </a:pPr>
                <a:endParaRPr lang="ru-RU"/>
              </a:p>
            </c:txPr>
            <c:showVal val="1"/>
            <c:extLst xmlns:c16r2="http://schemas.microsoft.com/office/drawing/2015/06/chart">
              <c:ext xmlns:c15="http://schemas.microsoft.com/office/drawing/2012/chart" uri="{CE6537A1-D6FC-4f65-9D91-7224C49458BB}"/>
            </c:extLst>
          </c:dLbls>
          <c:cat>
            <c:strRef>
              <c:f>Лист1!$A$2:$A$3</c:f>
              <c:strCache>
                <c:ptCount val="2"/>
                <c:pt idx="0">
                  <c:v>Нет</c:v>
                </c:pt>
                <c:pt idx="1">
                  <c:v>Есть</c:v>
                </c:pt>
              </c:strCache>
            </c:strRef>
          </c:cat>
          <c:val>
            <c:numRef>
              <c:f>Лист1!$B$2:$B$3</c:f>
              <c:numCache>
                <c:formatCode>General</c:formatCode>
                <c:ptCount val="2"/>
                <c:pt idx="0">
                  <c:v>3</c:v>
                </c:pt>
                <c:pt idx="1">
                  <c:v>7</c:v>
                </c:pt>
              </c:numCache>
            </c:numRef>
          </c:val>
          <c:extLst xmlns:c16r2="http://schemas.microsoft.com/office/drawing/2015/06/chart">
            <c:ext xmlns:c16="http://schemas.microsoft.com/office/drawing/2014/chart" uri="{C3380CC4-5D6E-409C-BE32-E72D297353CC}">
              <c16:uniqueId val="{00000001-6A25-45D0-9DF2-ACF7C3C68F4F}"/>
            </c:ext>
          </c:extLst>
        </c:ser>
        <c:dLbls/>
        <c:firstSliceAng val="0"/>
      </c:pieChart>
    </c:plotArea>
    <c:legend>
      <c:legendPos val="r"/>
      <c:layout>
        <c:manualLayout>
          <c:xMode val="edge"/>
          <c:yMode val="edge"/>
          <c:x val="0.52802827712573663"/>
          <c:y val="0.70086415668629665"/>
          <c:w val="0.19209750903778539"/>
          <c:h val="0.18209488519817382"/>
        </c:manualLayout>
      </c:layout>
      <c:txPr>
        <a:bodyPr/>
        <a:lstStyle/>
        <a:p>
          <a:pPr>
            <a:defRPr sz="1200"/>
          </a:pPr>
          <a:endParaRPr lang="ru-RU"/>
        </a:p>
      </c:txPr>
    </c:legend>
    <c:plotVisOnly val="1"/>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3"/>
  <c:chart>
    <c:title>
      <c:tx>
        <c:rich>
          <a:bodyPr/>
          <a:lstStyle/>
          <a:p>
            <a:pPr>
              <a:defRPr/>
            </a:pPr>
            <a:r>
              <a:rPr lang="ru-RU" sz="1400" b="1" dirty="0" smtClean="0"/>
              <a:t>Подразделы соответствуют требованиям*</a:t>
            </a:r>
          </a:p>
        </c:rich>
      </c:tx>
      <c:layout>
        <c:manualLayout>
          <c:xMode val="edge"/>
          <c:yMode val="edge"/>
          <c:x val="9.77987421383648E-2"/>
          <c:y val="8.4033613445378144E-2"/>
        </c:manualLayout>
      </c:layout>
    </c:title>
    <c:plotArea>
      <c:layout>
        <c:manualLayout>
          <c:layoutTarget val="inner"/>
          <c:xMode val="edge"/>
          <c:yMode val="edge"/>
          <c:x val="0.11284950230277817"/>
          <c:y val="0.40697214318798391"/>
          <c:w val="0.41553657207943345"/>
          <c:h val="0.55521273076159583"/>
        </c:manualLayout>
      </c:layout>
      <c:pieChart>
        <c:varyColors val="1"/>
        <c:ser>
          <c:idx val="0"/>
          <c:order val="0"/>
          <c:tx>
            <c:strRef>
              <c:f>Лист1!$B$1</c:f>
              <c:strCache>
                <c:ptCount val="1"/>
                <c:pt idx="0">
                  <c:v>Столбец1</c:v>
                </c:pt>
              </c:strCache>
            </c:strRef>
          </c:tx>
          <c:explosion val="25"/>
          <c:dPt>
            <c:idx val="0"/>
            <c:spPr>
              <a:solidFill>
                <a:srgbClr val="ECA797"/>
              </a:solidFill>
            </c:spPr>
          </c:dPt>
          <c:dPt>
            <c:idx val="1"/>
            <c:spPr>
              <a:solidFill>
                <a:srgbClr val="A2D79D"/>
              </a:solidFill>
            </c:spPr>
          </c:dPt>
          <c:dLbls>
            <c:dLbl>
              <c:idx val="0"/>
              <c:layout>
                <c:manualLayout>
                  <c:x val="-6.676323478433123E-2"/>
                  <c:y val="0.101899027327466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32A-48E1-A3EB-916D8071EA27}"/>
                </c:ext>
              </c:extLst>
            </c:dLbl>
            <c:dLbl>
              <c:idx val="1"/>
              <c:layout>
                <c:manualLayout>
                  <c:x val="8.1284603575496481E-2"/>
                  <c:y val="-0.11764705882352942"/>
                </c:manualLayout>
              </c:layout>
              <c:showVal val="1"/>
            </c:dLbl>
            <c:spPr>
              <a:ln>
                <a:noFill/>
              </a:ln>
            </c:spPr>
            <c:txPr>
              <a:bodyPr/>
              <a:lstStyle/>
              <a:p>
                <a:pPr>
                  <a:defRPr>
                    <a:solidFill>
                      <a:schemeClr val="bg1"/>
                    </a:solidFill>
                  </a:defRPr>
                </a:pPr>
                <a:endParaRPr lang="ru-RU"/>
              </a:p>
            </c:txPr>
            <c:showVal val="1"/>
            <c:extLst xmlns:c16r2="http://schemas.microsoft.com/office/drawing/2015/06/chart">
              <c:ext xmlns:c15="http://schemas.microsoft.com/office/drawing/2012/chart" uri="{CE6537A1-D6FC-4f65-9D91-7224C49458BB}"/>
            </c:extLst>
          </c:dLbls>
          <c:cat>
            <c:strRef>
              <c:f>Лист1!$A$2:$A$3</c:f>
              <c:strCache>
                <c:ptCount val="2"/>
                <c:pt idx="0">
                  <c:v>Нет</c:v>
                </c:pt>
                <c:pt idx="1">
                  <c:v>Да</c:v>
                </c:pt>
              </c:strCache>
            </c:strRef>
          </c:cat>
          <c:val>
            <c:numRef>
              <c:f>Лист1!$B$2:$B$3</c:f>
              <c:numCache>
                <c:formatCode>General</c:formatCode>
                <c:ptCount val="2"/>
                <c:pt idx="0">
                  <c:v>0</c:v>
                </c:pt>
                <c:pt idx="1">
                  <c:v>7</c:v>
                </c:pt>
              </c:numCache>
            </c:numRef>
          </c:val>
          <c:extLst xmlns:c16r2="http://schemas.microsoft.com/office/drawing/2015/06/chart">
            <c:ext xmlns:c16="http://schemas.microsoft.com/office/drawing/2014/chart" uri="{C3380CC4-5D6E-409C-BE32-E72D297353CC}">
              <c16:uniqueId val="{00000001-232A-48E1-A3EB-916D8071EA27}"/>
            </c:ext>
          </c:extLst>
        </c:ser>
        <c:dLbls/>
        <c:firstSliceAng val="0"/>
      </c:pieChart>
    </c:plotArea>
    <c:legend>
      <c:legendPos val="r"/>
      <c:layout>
        <c:manualLayout>
          <c:xMode val="edge"/>
          <c:yMode val="edge"/>
          <c:x val="0.53431758530183715"/>
          <c:y val="0.65464566929133872"/>
          <c:w val="0.14178304362898039"/>
          <c:h val="0.1778932045259049"/>
        </c:manualLayout>
      </c:layout>
      <c:txPr>
        <a:bodyPr/>
        <a:lstStyle/>
        <a:p>
          <a:pPr>
            <a:defRPr sz="1200"/>
          </a:pPr>
          <a:endParaRPr lang="ru-RU"/>
        </a:p>
      </c:txPr>
    </c:legend>
    <c:plotVisOnly val="1"/>
    <c:dispBlanksAs val="zero"/>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109940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404485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12395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3474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195669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391605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344972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D8BD707-D9CF-40AE-B4C6-C98DA3205C09}" type="datetimeFigureOut">
              <a:rPr lang="en-US" smtClean="0"/>
              <a:pPr/>
              <a:t>5/22/2023</a:t>
            </a:fld>
            <a:endParaRPr lang="en-US"/>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189451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D8BD707-D9CF-40AE-B4C6-C98DA3205C09}" type="datetimeFigureOut">
              <a:rPr lang="en-US" smtClean="0"/>
              <a:pPr/>
              <a:t>5/22/2023</a:t>
            </a:fld>
            <a:endParaRPr lang="en-US"/>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120722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8BD707-D9CF-40AE-B4C6-C98DA3205C09}" type="datetimeFigureOut">
              <a:rPr lang="en-US" smtClean="0"/>
              <a:pPr/>
              <a:t>5/22/2023</a:t>
            </a:fld>
            <a:endParaRPr lang="en-US"/>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352239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282582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109822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5/22/2023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ru-RU" smtClean="0"/>
              <a:pPr/>
              <a:t>‹#›</a:t>
            </a:fld>
            <a:endParaRPr lang="ru-RU"/>
          </a:p>
        </p:txBody>
      </p:sp>
    </p:spTree>
    <p:extLst>
      <p:ext uri="{BB962C8B-B14F-4D97-AF65-F5344CB8AC3E}">
        <p14:creationId xmlns:p14="http://schemas.microsoft.com/office/powerpoint/2010/main" xmlns="" val="41923298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ossluzhba.gov.ru/reest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intrud.gov.ru/ministry/anticorruption/legislation/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ossluzhba.gov.ru/anticorruption/spravki_bk" TargetMode="External"/><Relationship Id="rId2" Type="http://schemas.openxmlformats.org/officeDocument/2006/relationships/hyperlink" Target="http://www.kremlin.ru/structure/additional/1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1" y="37093"/>
            <a:ext cx="8151340" cy="68209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a:extLst>
              <a:ext uri="{FF2B5EF4-FFF2-40B4-BE49-F238E27FC236}">
                <a16:creationId xmlns:a16="http://schemas.microsoft.com/office/drawing/2014/main" xmlns="" id="{F133D357-15B4-BEFF-68BF-6DD3501B6E12}"/>
              </a:ext>
            </a:extLst>
          </p:cNvPr>
          <p:cNvSpPr txBox="1"/>
          <p:nvPr/>
        </p:nvSpPr>
        <p:spPr>
          <a:xfrm>
            <a:off x="4114800" y="838200"/>
            <a:ext cx="5638800" cy="1569660"/>
          </a:xfrm>
          <a:prstGeom prst="rect">
            <a:avLst/>
          </a:prstGeom>
          <a:noFill/>
        </p:spPr>
        <p:txBody>
          <a:bodyPr wrap="square">
            <a:spAutoFit/>
          </a:bodyPr>
          <a:lstStyle/>
          <a:p>
            <a:r>
              <a:rPr lang="ru-RU" sz="2400" dirty="0">
                <a:solidFill>
                  <a:srgbClr val="004E91"/>
                </a:solidFill>
                <a:latin typeface="Helvetica" pitchFamily="2" charset="0"/>
              </a:rPr>
              <a:t>Организация работы по противодействию коррупции</a:t>
            </a:r>
          </a:p>
          <a:p>
            <a:r>
              <a:rPr lang="ru-RU" sz="2400" dirty="0">
                <a:solidFill>
                  <a:srgbClr val="004E91"/>
                </a:solidFill>
              </a:rPr>
              <a:t/>
            </a:r>
            <a:br>
              <a:rPr lang="ru-RU" sz="2400" dirty="0">
                <a:solidFill>
                  <a:srgbClr val="004E91"/>
                </a:solidFill>
              </a:rPr>
            </a:br>
            <a:endParaRPr lang="ru-RU" sz="2400" dirty="0">
              <a:solidFill>
                <a:srgbClr val="004E91"/>
              </a:solidFill>
            </a:endParaRPr>
          </a:p>
        </p:txBody>
      </p:sp>
      <p:sp>
        <p:nvSpPr>
          <p:cNvPr id="8" name="object 5"/>
          <p:cNvSpPr/>
          <p:nvPr/>
        </p:nvSpPr>
        <p:spPr>
          <a:xfrm>
            <a:off x="7848600" y="5334000"/>
            <a:ext cx="711707" cy="82448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3" name="Заголовок 1">
            <a:extLst>
              <a:ext uri="{FF2B5EF4-FFF2-40B4-BE49-F238E27FC236}">
                <a16:creationId xmlns:a16="http://schemas.microsoft.com/office/drawing/2014/main" xmlns="" id="{FF6D3279-E913-DCDC-2A71-A4237FE7B799}"/>
              </a:ext>
            </a:extLst>
          </p:cNvPr>
          <p:cNvSpPr txBox="1">
            <a:spLocks/>
          </p:cNvSpPr>
          <p:nvPr/>
        </p:nvSpPr>
        <p:spPr>
          <a:xfrm>
            <a:off x="8540562" y="63387"/>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10</a:t>
            </a:r>
            <a:endParaRPr lang="ru-RU" b="1" dirty="0">
              <a:solidFill>
                <a:srgbClr val="004E90"/>
              </a:solidFill>
              <a:latin typeface="Helvetica" pitchFamily="2" charset="0"/>
            </a:endParaRPr>
          </a:p>
        </p:txBody>
      </p:sp>
      <p:sp>
        <p:nvSpPr>
          <p:cNvPr id="4" name="Прямоугольник 3"/>
          <p:cNvSpPr/>
          <p:nvPr/>
        </p:nvSpPr>
        <p:spPr>
          <a:xfrm>
            <a:off x="304800" y="1066800"/>
            <a:ext cx="8578662" cy="3693319"/>
          </a:xfrm>
          <a:prstGeom prst="rect">
            <a:avLst/>
          </a:prstGeom>
        </p:spPr>
        <p:txBody>
          <a:bodyPr wrap="square">
            <a:spAutoFit/>
          </a:bodyPr>
          <a:lstStyle/>
          <a:p>
            <a:pPr fontAlgn="base"/>
            <a:r>
              <a:rPr lang="ru-RU" dirty="0" smtClean="0"/>
              <a:t>а</a:t>
            </a:r>
            <a:r>
              <a:rPr lang="ru-RU" dirty="0"/>
              <a:t>) </a:t>
            </a:r>
            <a:r>
              <a:rPr lang="ru-RU" dirty="0">
                <a:solidFill>
                  <a:srgbClr val="004E91"/>
                </a:solidFill>
              </a:rPr>
              <a:t>состав комиссии</a:t>
            </a:r>
            <a:r>
              <a:rPr lang="ru-RU" dirty="0"/>
              <a:t>, включая членов комиссии, обладающих правом совещательного голоса, с указанием фамилии и инициалов, занимаемой должности (для представителей научных организаций и образовательных учреждений среднего, высшего и дополнительного профессионального образования - с указанием также и места работы);</a:t>
            </a:r>
            <a:br>
              <a:rPr lang="ru-RU" dirty="0"/>
            </a:br>
            <a:endParaRPr lang="ru-RU" dirty="0"/>
          </a:p>
          <a:p>
            <a:pPr fontAlgn="base"/>
            <a:r>
              <a:rPr lang="ru-RU" dirty="0"/>
              <a:t>б) </a:t>
            </a:r>
            <a:r>
              <a:rPr lang="ru-RU" dirty="0">
                <a:solidFill>
                  <a:srgbClr val="004E91"/>
                </a:solidFill>
              </a:rPr>
              <a:t>Положение о комиссии</a:t>
            </a:r>
            <a:r>
              <a:rPr lang="ru-RU" dirty="0"/>
              <a:t>;</a:t>
            </a:r>
            <a:br>
              <a:rPr lang="ru-RU" dirty="0"/>
            </a:br>
            <a:endParaRPr lang="ru-RU" dirty="0"/>
          </a:p>
          <a:p>
            <a:pPr fontAlgn="base"/>
            <a:r>
              <a:rPr lang="ru-RU" dirty="0"/>
              <a:t>в) сведения о состоявшемся </a:t>
            </a:r>
            <a:r>
              <a:rPr lang="ru-RU" dirty="0">
                <a:solidFill>
                  <a:srgbClr val="004E91"/>
                </a:solidFill>
              </a:rPr>
              <a:t>заседании комиссии</a:t>
            </a:r>
            <a:r>
              <a:rPr lang="ru-RU" dirty="0"/>
              <a:t>, принятых решениях</a:t>
            </a:r>
            <a:r>
              <a:rPr lang="ru-RU" dirty="0" smtClean="0"/>
              <a:t>;</a:t>
            </a:r>
          </a:p>
          <a:p>
            <a:pPr fontAlgn="base"/>
            <a:endParaRPr lang="ru-RU" dirty="0"/>
          </a:p>
          <a:p>
            <a:pPr fontAlgn="base"/>
            <a:endParaRPr lang="ru-RU" dirty="0" smtClean="0"/>
          </a:p>
          <a:p>
            <a:pPr fontAlgn="base"/>
            <a:r>
              <a:rPr lang="ru-RU" dirty="0">
                <a:solidFill>
                  <a:srgbClr val="FF0000"/>
                </a:solidFill>
              </a:rPr>
              <a:t>!</a:t>
            </a:r>
            <a:r>
              <a:rPr lang="ru-RU" sz="1400" dirty="0"/>
              <a:t>  </a:t>
            </a:r>
            <a:r>
              <a:rPr lang="ru-RU" dirty="0" smtClean="0">
                <a:solidFill>
                  <a:srgbClr val="004E91"/>
                </a:solidFill>
              </a:rPr>
              <a:t>Состав комиссии должен быть актуальный</a:t>
            </a:r>
            <a:endParaRPr lang="ru-RU" dirty="0"/>
          </a:p>
          <a:p>
            <a:endParaRPr lang="ru-RU" dirty="0"/>
          </a:p>
        </p:txBody>
      </p:sp>
      <p:sp>
        <p:nvSpPr>
          <p:cNvPr id="5" name="object 3"/>
          <p:cNvSpPr txBox="1"/>
          <p:nvPr/>
        </p:nvSpPr>
        <p:spPr>
          <a:xfrm>
            <a:off x="268386" y="117640"/>
            <a:ext cx="8172450" cy="419987"/>
          </a:xfrm>
          <a:prstGeom prst="rect">
            <a:avLst/>
          </a:prstGeom>
        </p:spPr>
        <p:txBody>
          <a:bodyPr vert="horz" wrap="square" lIns="0" tIns="9525" rIns="0" bIns="0" rtlCol="0">
            <a:spAutoFit/>
          </a:bodyPr>
          <a:lstStyle/>
          <a:p>
            <a:pPr marL="12065" marR="5080">
              <a:lnSpc>
                <a:spcPts val="1600"/>
              </a:lnSpc>
              <a:spcBef>
                <a:spcPts val="100"/>
              </a:spcBef>
              <a:buClr>
                <a:srgbClr val="83992A"/>
              </a:buClr>
              <a:buSzPct val="114583"/>
              <a:tabLst>
                <a:tab pos="299720" algn="l"/>
              </a:tabLst>
            </a:pPr>
            <a:r>
              <a:rPr lang="ru-RU" sz="2000" dirty="0">
                <a:solidFill>
                  <a:srgbClr val="004E91"/>
                </a:solidFill>
                <a:latin typeface="Helvetica" pitchFamily="2" charset="0"/>
              </a:rPr>
              <a:t>Подраздел "Комиссия по соблюдению требований к служебному поведению и урегулированию конфликта </a:t>
            </a:r>
            <a:r>
              <a:rPr lang="ru-RU" sz="2000" dirty="0" smtClean="0">
                <a:solidFill>
                  <a:srgbClr val="004E91"/>
                </a:solidFill>
                <a:latin typeface="Helvetica" pitchFamily="2" charset="0"/>
              </a:rPr>
              <a:t>интересов« содержит</a:t>
            </a:r>
            <a:r>
              <a:rPr lang="ru-RU" sz="2000" dirty="0">
                <a:solidFill>
                  <a:srgbClr val="004E91"/>
                </a:solidFill>
                <a:latin typeface="Helvetica" pitchFamily="2" charset="0"/>
              </a:rPr>
              <a:t>:</a:t>
            </a:r>
          </a:p>
        </p:txBody>
      </p:sp>
    </p:spTree>
    <p:extLst>
      <p:ext uri="{BB962C8B-B14F-4D97-AF65-F5344CB8AC3E}">
        <p14:creationId xmlns:p14="http://schemas.microsoft.com/office/powerpoint/2010/main" xmlns="" val="1464584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3" name="Заголовок 1">
            <a:extLst>
              <a:ext uri="{FF2B5EF4-FFF2-40B4-BE49-F238E27FC236}">
                <a16:creationId xmlns:a16="http://schemas.microsoft.com/office/drawing/2014/main" xmlns="" id="{FF6D3279-E913-DCDC-2A71-A4237FE7B799}"/>
              </a:ext>
            </a:extLst>
          </p:cNvPr>
          <p:cNvSpPr txBox="1">
            <a:spLocks/>
          </p:cNvSpPr>
          <p:nvPr/>
        </p:nvSpPr>
        <p:spPr>
          <a:xfrm>
            <a:off x="8540562" y="63387"/>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11</a:t>
            </a:r>
            <a:endParaRPr lang="ru-RU" b="1" dirty="0">
              <a:solidFill>
                <a:srgbClr val="004E90"/>
              </a:solidFill>
              <a:latin typeface="Helvetica" pitchFamily="2" charset="0"/>
            </a:endParaRPr>
          </a:p>
        </p:txBody>
      </p:sp>
      <p:sp>
        <p:nvSpPr>
          <p:cNvPr id="4" name="Прямоугольник 3"/>
          <p:cNvSpPr/>
          <p:nvPr/>
        </p:nvSpPr>
        <p:spPr>
          <a:xfrm>
            <a:off x="213764" y="1092697"/>
            <a:ext cx="4510635" cy="5078313"/>
          </a:xfrm>
          <a:prstGeom prst="rect">
            <a:avLst/>
          </a:prstGeom>
        </p:spPr>
        <p:txBody>
          <a:bodyPr wrap="square">
            <a:spAutoFit/>
          </a:bodyPr>
          <a:lstStyle/>
          <a:p>
            <a:pPr fontAlgn="base"/>
            <a:r>
              <a:rPr lang="ru-RU" dirty="0"/>
              <a:t>Гиперссылку, перекрестную с гиперссылкой, при переходе по которой осуществляется доступ к подразделу "Обращения граждан", включающему в том числе информацию о:</a:t>
            </a:r>
          </a:p>
          <a:p>
            <a:pPr fontAlgn="base"/>
            <a:endParaRPr lang="ru-RU" dirty="0" smtClean="0"/>
          </a:p>
          <a:p>
            <a:pPr fontAlgn="base"/>
            <a:r>
              <a:rPr lang="ru-RU" dirty="0" smtClean="0"/>
              <a:t>а</a:t>
            </a:r>
            <a:r>
              <a:rPr lang="ru-RU" dirty="0"/>
              <a:t>) </a:t>
            </a:r>
            <a:r>
              <a:rPr lang="ru-RU" dirty="0">
                <a:solidFill>
                  <a:srgbClr val="004E91"/>
                </a:solidFill>
              </a:rPr>
              <a:t>нормативном правовом акте</a:t>
            </a:r>
            <a:r>
              <a:rPr lang="ru-RU" dirty="0"/>
              <a:t>, регламентирующем порядок рассмотрения обращений граждан</a:t>
            </a:r>
            <a:r>
              <a:rPr lang="ru-RU" dirty="0" smtClean="0"/>
              <a:t>;</a:t>
            </a:r>
          </a:p>
          <a:p>
            <a:pPr fontAlgn="base"/>
            <a:r>
              <a:rPr lang="ru-RU" dirty="0"/>
              <a:t/>
            </a:r>
            <a:br>
              <a:rPr lang="ru-RU" dirty="0"/>
            </a:br>
            <a:r>
              <a:rPr lang="ru-RU" dirty="0" smtClean="0"/>
              <a:t>б</a:t>
            </a:r>
            <a:r>
              <a:rPr lang="ru-RU" dirty="0"/>
              <a:t>) </a:t>
            </a:r>
            <a:r>
              <a:rPr lang="ru-RU" dirty="0">
                <a:solidFill>
                  <a:srgbClr val="004E91"/>
                </a:solidFill>
              </a:rPr>
              <a:t>способах для граждан и юридических лиц беспрепятственно направлять свои обращения</a:t>
            </a:r>
            <a:r>
              <a:rPr lang="ru-RU" dirty="0"/>
              <a:t> </a:t>
            </a:r>
            <a:r>
              <a:rPr lang="ru-RU" dirty="0" smtClean="0"/>
              <a:t>(</a:t>
            </a:r>
            <a:r>
              <a:rPr lang="ru-RU" dirty="0"/>
              <a:t>информация о работе "горячей линии", "телефона доверия", отправке почтовых сообщений, форма направления сообщений гражданами и организациями через сайт).</a:t>
            </a:r>
            <a:br>
              <a:rPr lang="ru-RU" dirty="0"/>
            </a:br>
            <a:endParaRPr lang="ru-RU" dirty="0"/>
          </a:p>
        </p:txBody>
      </p:sp>
      <p:sp>
        <p:nvSpPr>
          <p:cNvPr id="5" name="object 3"/>
          <p:cNvSpPr txBox="1"/>
          <p:nvPr/>
        </p:nvSpPr>
        <p:spPr>
          <a:xfrm>
            <a:off x="268386" y="117640"/>
            <a:ext cx="8172450" cy="428322"/>
          </a:xfrm>
          <a:prstGeom prst="rect">
            <a:avLst/>
          </a:prstGeom>
        </p:spPr>
        <p:txBody>
          <a:bodyPr vert="horz" wrap="square" lIns="0" tIns="9525" rIns="0" bIns="0" rtlCol="0">
            <a:spAutoFit/>
          </a:bodyPr>
          <a:lstStyle/>
          <a:p>
            <a:pPr marL="12065" marR="5080">
              <a:lnSpc>
                <a:spcPts val="1600"/>
              </a:lnSpc>
              <a:spcBef>
                <a:spcPts val="100"/>
              </a:spcBef>
              <a:buClr>
                <a:srgbClr val="83992A"/>
              </a:buClr>
              <a:buSzPct val="114583"/>
              <a:tabLst>
                <a:tab pos="299720" algn="l"/>
              </a:tabLst>
            </a:pPr>
            <a:r>
              <a:rPr lang="ru-RU" sz="2000" dirty="0">
                <a:solidFill>
                  <a:srgbClr val="004E91"/>
                </a:solidFill>
                <a:latin typeface="Helvetica" pitchFamily="2" charset="0"/>
              </a:rPr>
              <a:t>Подраздел </a:t>
            </a:r>
            <a:r>
              <a:rPr lang="ru-RU" sz="2000" dirty="0" smtClean="0">
                <a:solidFill>
                  <a:srgbClr val="004E91"/>
                </a:solidFill>
                <a:latin typeface="Helvetica" pitchFamily="2" charset="0"/>
              </a:rPr>
              <a:t>«Обратная </a:t>
            </a:r>
            <a:r>
              <a:rPr lang="ru-RU" sz="2000" dirty="0">
                <a:solidFill>
                  <a:srgbClr val="004E91"/>
                </a:solidFill>
                <a:latin typeface="Helvetica" pitchFamily="2" charset="0"/>
              </a:rPr>
              <a:t>связь для сообщений о фактах </a:t>
            </a:r>
            <a:r>
              <a:rPr lang="ru-RU" sz="2000" dirty="0" smtClean="0">
                <a:solidFill>
                  <a:srgbClr val="004E91"/>
                </a:solidFill>
                <a:latin typeface="Helvetica" pitchFamily="2" charset="0"/>
              </a:rPr>
              <a:t>коррупции» содержит:</a:t>
            </a:r>
            <a:endParaRPr lang="ru-RU" sz="2000" dirty="0">
              <a:solidFill>
                <a:srgbClr val="004E91"/>
              </a:solidFill>
              <a:latin typeface="Helvetica" pitchFamily="2"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61768" y="990600"/>
            <a:ext cx="3801232" cy="4865283"/>
          </a:xfrm>
          <a:prstGeom prst="rect">
            <a:avLst/>
          </a:prstGeom>
        </p:spPr>
      </p:pic>
    </p:spTree>
    <p:extLst>
      <p:ext uri="{BB962C8B-B14F-4D97-AF65-F5344CB8AC3E}">
        <p14:creationId xmlns:p14="http://schemas.microsoft.com/office/powerpoint/2010/main" xmlns="" val="2800991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9" name="object 2"/>
          <p:cNvSpPr txBox="1"/>
          <p:nvPr/>
        </p:nvSpPr>
        <p:spPr>
          <a:xfrm>
            <a:off x="97161" y="94557"/>
            <a:ext cx="8686800" cy="476412"/>
          </a:xfrm>
          <a:prstGeom prst="rect">
            <a:avLst/>
          </a:prstGeom>
        </p:spPr>
        <p:txBody>
          <a:bodyPr vert="horz" wrap="square" lIns="0" tIns="12700" rIns="0" bIns="0" rtlCol="0">
            <a:spAutoFit/>
          </a:bodyPr>
          <a:lstStyle/>
          <a:p>
            <a:pPr marL="12065" marR="5080">
              <a:lnSpc>
                <a:spcPts val="1800"/>
              </a:lnSpc>
              <a:spcBef>
                <a:spcPts val="100"/>
              </a:spcBef>
              <a:buClr>
                <a:srgbClr val="83992A"/>
              </a:buClr>
              <a:buSzPct val="114583"/>
              <a:tabLst>
                <a:tab pos="299720" algn="l"/>
              </a:tabLst>
            </a:pPr>
            <a:r>
              <a:rPr lang="ru-RU" sz="2000" dirty="0" smtClean="0">
                <a:solidFill>
                  <a:srgbClr val="004E91"/>
                </a:solidFill>
                <a:latin typeface="Helvetica" pitchFamily="2" charset="0"/>
              </a:rPr>
              <a:t>Мониторинг </a:t>
            </a:r>
            <a:r>
              <a:rPr lang="ru-RU" sz="2000" dirty="0">
                <a:solidFill>
                  <a:srgbClr val="004E91"/>
                </a:solidFill>
                <a:latin typeface="Helvetica" pitchFamily="2" charset="0"/>
              </a:rPr>
              <a:t>раздела </a:t>
            </a:r>
            <a:r>
              <a:rPr lang="ru-RU" sz="2000" dirty="0" smtClean="0">
                <a:solidFill>
                  <a:srgbClr val="004E91"/>
                </a:solidFill>
                <a:latin typeface="Helvetica" pitchFamily="2" charset="0"/>
              </a:rPr>
              <a:t>«Противодействие коррупции» сайтов учреждений, подведомственных Администрации </a:t>
            </a:r>
            <a:r>
              <a:rPr lang="ru-RU" sz="2000" dirty="0" err="1" smtClean="0">
                <a:solidFill>
                  <a:srgbClr val="004E91"/>
                </a:solidFill>
                <a:latin typeface="Helvetica" pitchFamily="2" charset="0"/>
              </a:rPr>
              <a:t>Шимского</a:t>
            </a:r>
            <a:r>
              <a:rPr lang="ru-RU" sz="2000" dirty="0" smtClean="0">
                <a:solidFill>
                  <a:srgbClr val="004E91"/>
                </a:solidFill>
                <a:latin typeface="Helvetica" pitchFamily="2" charset="0"/>
              </a:rPr>
              <a:t> муниципального района</a:t>
            </a:r>
            <a:endParaRPr lang="ru-RU" sz="2000" dirty="0">
              <a:solidFill>
                <a:srgbClr val="004E91"/>
              </a:solidFill>
              <a:latin typeface="Helvetica" pitchFamily="2" charset="0"/>
            </a:endParaRPr>
          </a:p>
        </p:txBody>
      </p:sp>
      <p:sp>
        <p:nvSpPr>
          <p:cNvPr id="20" name="Заголовок 1">
            <a:extLst>
              <a:ext uri="{FF2B5EF4-FFF2-40B4-BE49-F238E27FC236}">
                <a16:creationId xmlns:a16="http://schemas.microsoft.com/office/drawing/2014/main" xmlns="" id="{FF6D3279-E913-DCDC-2A71-A4237FE7B799}"/>
              </a:ext>
            </a:extLst>
          </p:cNvPr>
          <p:cNvSpPr txBox="1">
            <a:spLocks/>
          </p:cNvSpPr>
          <p:nvPr/>
        </p:nvSpPr>
        <p:spPr>
          <a:xfrm>
            <a:off x="8686800" y="63385"/>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12</a:t>
            </a:r>
            <a:endParaRPr lang="ru-RU" b="1" dirty="0">
              <a:solidFill>
                <a:srgbClr val="004E90"/>
              </a:solidFill>
              <a:latin typeface="Helvetica" pitchFamily="2" charset="0"/>
            </a:endParaRPr>
          </a:p>
        </p:txBody>
      </p:sp>
      <p:graphicFrame>
        <p:nvGraphicFramePr>
          <p:cNvPr id="2" name="Диаграмма 1"/>
          <p:cNvGraphicFramePr/>
          <p:nvPr>
            <p:extLst>
              <p:ext uri="{D42A27DB-BD31-4B8C-83A1-F6EECF244321}">
                <p14:modId xmlns:p14="http://schemas.microsoft.com/office/powerpoint/2010/main" xmlns="" val="1828224696"/>
              </p:ext>
            </p:extLst>
          </p:nvPr>
        </p:nvGraphicFramePr>
        <p:xfrm>
          <a:off x="0" y="671559"/>
          <a:ext cx="3657600" cy="3035300"/>
        </p:xfrm>
        <a:graphic>
          <a:graphicData uri="http://schemas.openxmlformats.org/drawingml/2006/chart">
            <c:chart xmlns:c="http://schemas.openxmlformats.org/drawingml/2006/chart" xmlns:r="http://schemas.openxmlformats.org/officeDocument/2006/relationships" r:id="rId2"/>
          </a:graphicData>
        </a:graphic>
      </p:graphicFrame>
      <p:sp>
        <p:nvSpPr>
          <p:cNvPr id="12" name="Прямоугольник 11"/>
          <p:cNvSpPr/>
          <p:nvPr/>
        </p:nvSpPr>
        <p:spPr>
          <a:xfrm>
            <a:off x="97161" y="4038600"/>
            <a:ext cx="2783211" cy="1118255"/>
          </a:xfrm>
          <a:prstGeom prst="rect">
            <a:avLst/>
          </a:prstGeom>
        </p:spPr>
        <p:txBody>
          <a:bodyPr wrap="square">
            <a:spAutoFit/>
          </a:bodyPr>
          <a:lstStyle/>
          <a:p>
            <a:pPr marL="342900" indent="-342900">
              <a:lnSpc>
                <a:spcPts val="1600"/>
              </a:lnSpc>
              <a:buAutoNum type="arabicPeriod"/>
            </a:pPr>
            <a:r>
              <a:rPr lang="ru-RU" sz="1200" dirty="0" smtClean="0"/>
              <a:t>МКУ «Центр обеспечения деятельности органов местного самоуправления</a:t>
            </a:r>
          </a:p>
          <a:p>
            <a:pPr marL="342900" indent="-342900">
              <a:lnSpc>
                <a:spcPts val="1600"/>
              </a:lnSpc>
              <a:buAutoNum type="arabicPeriod"/>
            </a:pPr>
            <a:r>
              <a:rPr lang="ru-RU" sz="1200" dirty="0" smtClean="0"/>
              <a:t>МКУ «Централизованная бухгалтерия»</a:t>
            </a:r>
            <a:endParaRPr lang="ru-RU" sz="1200" dirty="0"/>
          </a:p>
        </p:txBody>
      </p:sp>
      <p:graphicFrame>
        <p:nvGraphicFramePr>
          <p:cNvPr id="14" name="Диаграмма 13"/>
          <p:cNvGraphicFramePr/>
          <p:nvPr>
            <p:extLst>
              <p:ext uri="{D42A27DB-BD31-4B8C-83A1-F6EECF244321}">
                <p14:modId xmlns:p14="http://schemas.microsoft.com/office/powerpoint/2010/main" xmlns="" val="1264921343"/>
              </p:ext>
            </p:extLst>
          </p:nvPr>
        </p:nvGraphicFramePr>
        <p:xfrm>
          <a:off x="3048000" y="658747"/>
          <a:ext cx="4038600" cy="302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xmlns="" val="3179950226"/>
              </p:ext>
            </p:extLst>
          </p:nvPr>
        </p:nvGraphicFramePr>
        <p:xfrm>
          <a:off x="6138094" y="676280"/>
          <a:ext cx="4038600" cy="3022600"/>
        </p:xfrm>
        <a:graphic>
          <a:graphicData uri="http://schemas.openxmlformats.org/drawingml/2006/chart">
            <c:chart xmlns:c="http://schemas.openxmlformats.org/drawingml/2006/chart" xmlns:r="http://schemas.openxmlformats.org/officeDocument/2006/relationships" r:id="rId4"/>
          </a:graphicData>
        </a:graphic>
      </p:graphicFrame>
      <p:sp>
        <p:nvSpPr>
          <p:cNvPr id="16" name="Прямоугольник 15"/>
          <p:cNvSpPr/>
          <p:nvPr/>
        </p:nvSpPr>
        <p:spPr>
          <a:xfrm>
            <a:off x="3048000" y="4038599"/>
            <a:ext cx="3263900" cy="1200329"/>
          </a:xfrm>
          <a:prstGeom prst="rect">
            <a:avLst/>
          </a:prstGeom>
        </p:spPr>
        <p:txBody>
          <a:bodyPr wrap="square">
            <a:spAutoFit/>
          </a:bodyPr>
          <a:lstStyle/>
          <a:p>
            <a:pPr marL="228600" indent="-228600">
              <a:buAutoNum type="arabicPeriod"/>
            </a:pPr>
            <a:r>
              <a:rPr lang="ru-RU" sz="1200" dirty="0" smtClean="0"/>
              <a:t>МБУК </a:t>
            </a:r>
            <a:r>
              <a:rPr lang="ru-RU" sz="1200" dirty="0"/>
              <a:t>"</a:t>
            </a:r>
            <a:r>
              <a:rPr lang="ru-RU" sz="1200" dirty="0" err="1"/>
              <a:t>Шимская</a:t>
            </a:r>
            <a:r>
              <a:rPr lang="ru-RU" sz="1200" dirty="0"/>
              <a:t> </a:t>
            </a:r>
            <a:r>
              <a:rPr lang="ru-RU" sz="1200" dirty="0" err="1"/>
              <a:t>межпоселенческая</a:t>
            </a:r>
            <a:r>
              <a:rPr lang="ru-RU" sz="1200" dirty="0"/>
              <a:t> библиотечная </a:t>
            </a:r>
            <a:r>
              <a:rPr lang="ru-RU" sz="1200" dirty="0" smtClean="0"/>
              <a:t>система«</a:t>
            </a:r>
          </a:p>
          <a:p>
            <a:pPr marL="228600" indent="-228600">
              <a:buAutoNum type="arabicPeriod"/>
            </a:pPr>
            <a:r>
              <a:rPr lang="ru-RU" sz="1200" dirty="0" smtClean="0"/>
              <a:t>МБУК «</a:t>
            </a:r>
            <a:r>
              <a:rPr lang="ru-RU" sz="1200" dirty="0" err="1" smtClean="0"/>
              <a:t>Шимская</a:t>
            </a:r>
            <a:r>
              <a:rPr lang="ru-RU" sz="1200" dirty="0" smtClean="0"/>
              <a:t> </a:t>
            </a:r>
            <a:r>
              <a:rPr lang="ru-RU" sz="1200" dirty="0"/>
              <a:t>централизованная культурно-досуговая система</a:t>
            </a:r>
            <a:r>
              <a:rPr lang="ru-RU" sz="1200" dirty="0" smtClean="0"/>
              <a:t>»</a:t>
            </a:r>
          </a:p>
          <a:p>
            <a:pPr marL="228600" indent="-228600">
              <a:buAutoNum type="arabicPeriod"/>
            </a:pPr>
            <a:r>
              <a:rPr lang="ru-RU" sz="1200" dirty="0" smtClean="0"/>
              <a:t>МБУДО "</a:t>
            </a:r>
            <a:r>
              <a:rPr lang="ru-RU" sz="1200" dirty="0" err="1" smtClean="0"/>
              <a:t>Шимская</a:t>
            </a:r>
            <a:r>
              <a:rPr lang="ru-RU" sz="1200" dirty="0" smtClean="0"/>
              <a:t> </a:t>
            </a:r>
            <a:r>
              <a:rPr lang="ru-RU" sz="1200" dirty="0"/>
              <a:t>детская школа искусств"</a:t>
            </a:r>
          </a:p>
        </p:txBody>
      </p:sp>
      <p:cxnSp>
        <p:nvCxnSpPr>
          <p:cNvPr id="11" name="Прямая соединительная линия 10">
            <a:extLst>
              <a:ext uri="{FF2B5EF4-FFF2-40B4-BE49-F238E27FC236}">
                <a16:creationId xmlns="" xmlns:a16="http://schemas.microsoft.com/office/drawing/2014/main" id="{0EE45239-D774-0335-78A1-07A51C78122A}"/>
              </a:ext>
            </a:extLst>
          </p:cNvPr>
          <p:cNvCxnSpPr/>
          <p:nvPr/>
        </p:nvCxnSpPr>
        <p:spPr>
          <a:xfrm>
            <a:off x="401688" y="5715000"/>
            <a:ext cx="8208912" cy="0"/>
          </a:xfrm>
          <a:prstGeom prst="line">
            <a:avLst/>
          </a:prstGeom>
          <a:ln>
            <a:solidFill>
              <a:srgbClr val="004E91"/>
            </a:solidFill>
          </a:ln>
        </p:spPr>
        <p:style>
          <a:lnRef idx="2">
            <a:schemeClr val="accent1"/>
          </a:lnRef>
          <a:fillRef idx="0">
            <a:schemeClr val="accent1"/>
          </a:fillRef>
          <a:effectRef idx="1">
            <a:schemeClr val="accent1"/>
          </a:effectRef>
          <a:fontRef idx="minor">
            <a:schemeClr val="tx1"/>
          </a:fontRef>
        </p:style>
      </p:cxnSp>
      <p:sp>
        <p:nvSpPr>
          <p:cNvPr id="13" name="Прямоугольник 12"/>
          <p:cNvSpPr/>
          <p:nvPr/>
        </p:nvSpPr>
        <p:spPr>
          <a:xfrm>
            <a:off x="171450" y="5776411"/>
            <a:ext cx="8801100" cy="938719"/>
          </a:xfrm>
          <a:prstGeom prst="rect">
            <a:avLst/>
          </a:prstGeom>
        </p:spPr>
        <p:txBody>
          <a:bodyPr wrap="square">
            <a:spAutoFit/>
          </a:bodyPr>
          <a:lstStyle/>
          <a:p>
            <a:pPr algn="just"/>
            <a:r>
              <a:rPr lang="ru-RU" sz="1100" dirty="0" smtClean="0"/>
              <a:t>* Приказ </a:t>
            </a:r>
            <a:r>
              <a:rPr lang="ru-RU" sz="1100" dirty="0"/>
              <a:t>Министерства  труда и социальной защиты Российской Федерации от 7 октября 2013 г. № </a:t>
            </a:r>
            <a:r>
              <a:rPr lang="ru-RU" sz="1100" dirty="0" smtClean="0"/>
              <a:t>530н «</a:t>
            </a:r>
            <a:r>
              <a:rPr lang="ru-RU" sz="1100" dirty="0"/>
              <a:t>Требования к размещению и наполнению подразделов, посвященных вопросам противодействия коррупции, официальных сайтов федеральных государственных органов, Центрального банка Российской Федерации, Пенсионного фонда Российской Федерации, Фонда социального страхования Российской Федерации, Федерального фонда обязательного медицинского страхования, государственных корпораций (компаний), иных организаций, созданных на основании федеральных законов» </a:t>
            </a:r>
          </a:p>
        </p:txBody>
      </p:sp>
    </p:spTree>
    <p:extLst>
      <p:ext uri="{BB962C8B-B14F-4D97-AF65-F5344CB8AC3E}">
        <p14:creationId xmlns:p14="http://schemas.microsoft.com/office/powerpoint/2010/main" xmlns="" val="167651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613963" y="1022992"/>
            <a:ext cx="7715250" cy="1090873"/>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 name="object 9"/>
          <p:cNvSpPr/>
          <p:nvPr/>
        </p:nvSpPr>
        <p:spPr>
          <a:xfrm>
            <a:off x="0" y="685800"/>
            <a:ext cx="9144000" cy="0"/>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sz="1350"/>
          </a:p>
        </p:txBody>
      </p:sp>
      <p:sp>
        <p:nvSpPr>
          <p:cNvPr id="13" name="object 3"/>
          <p:cNvSpPr txBox="1"/>
          <p:nvPr/>
        </p:nvSpPr>
        <p:spPr>
          <a:xfrm>
            <a:off x="323850" y="228600"/>
            <a:ext cx="8172450" cy="317395"/>
          </a:xfrm>
          <a:prstGeom prst="rect">
            <a:avLst/>
          </a:prstGeom>
        </p:spPr>
        <p:txBody>
          <a:bodyPr vert="horz" wrap="square" lIns="0" tIns="9525" rIns="0" bIns="0" rtlCol="0">
            <a:spAutoFit/>
          </a:bodyPr>
          <a:lstStyle/>
          <a:p>
            <a:pPr marL="12065" marR="5080">
              <a:spcBef>
                <a:spcPts val="100"/>
              </a:spcBef>
              <a:buClr>
                <a:srgbClr val="83992A"/>
              </a:buClr>
              <a:buSzPct val="114583"/>
              <a:tabLst>
                <a:tab pos="299720" algn="l"/>
              </a:tabLst>
            </a:pPr>
            <a:r>
              <a:rPr lang="ru-RU" sz="2000" dirty="0">
                <a:solidFill>
                  <a:srgbClr val="004E91"/>
                </a:solidFill>
                <a:latin typeface="Helvetica" pitchFamily="2" charset="0"/>
              </a:rPr>
              <a:t>Стенд наглядной агитации по вопросам противодействия коррупции</a:t>
            </a:r>
          </a:p>
        </p:txBody>
      </p:sp>
      <p:sp>
        <p:nvSpPr>
          <p:cNvPr id="14" name="Прямоугольник 13"/>
          <p:cNvSpPr/>
          <p:nvPr/>
        </p:nvSpPr>
        <p:spPr>
          <a:xfrm>
            <a:off x="514350" y="1288897"/>
            <a:ext cx="7772400" cy="710259"/>
          </a:xfrm>
          <a:prstGeom prst="rect">
            <a:avLst/>
          </a:prstGeom>
        </p:spPr>
        <p:txBody>
          <a:bodyPr wrap="square">
            <a:spAutoFit/>
          </a:bodyPr>
          <a:lstStyle/>
          <a:p>
            <a:pPr marL="9450" algn="ctr" defTabSz="257175">
              <a:lnSpc>
                <a:spcPts val="1575"/>
              </a:lnSpc>
              <a:spcBef>
                <a:spcPct val="0"/>
              </a:spcBef>
            </a:pPr>
            <a:r>
              <a:rPr lang="ru-RU" dirty="0">
                <a:latin typeface="Helvetica" pitchFamily="2" charset="0"/>
              </a:rPr>
              <a:t>В каждом органе исполнительной власти </a:t>
            </a:r>
            <a:r>
              <a:rPr lang="ru-RU" dirty="0" smtClean="0">
                <a:latin typeface="Helvetica" pitchFamily="2" charset="0"/>
              </a:rPr>
              <a:t>размещен</a:t>
            </a:r>
          </a:p>
          <a:p>
            <a:pPr marL="9450" algn="ctr" defTabSz="257175">
              <a:lnSpc>
                <a:spcPts val="1575"/>
              </a:lnSpc>
              <a:spcBef>
                <a:spcPct val="0"/>
              </a:spcBef>
            </a:pPr>
            <a:r>
              <a:rPr lang="ru-RU" dirty="0" smtClean="0">
                <a:latin typeface="Helvetica" pitchFamily="2" charset="0"/>
              </a:rPr>
              <a:t> </a:t>
            </a:r>
            <a:r>
              <a:rPr lang="ru-RU" dirty="0">
                <a:latin typeface="Helvetica" pitchFamily="2" charset="0"/>
              </a:rPr>
              <a:t>стенд наглядной </a:t>
            </a:r>
            <a:r>
              <a:rPr lang="ru-RU" dirty="0" smtClean="0">
                <a:latin typeface="Helvetica" pitchFamily="2" charset="0"/>
              </a:rPr>
              <a:t>агитации </a:t>
            </a:r>
          </a:p>
          <a:p>
            <a:pPr marL="9450" algn="ctr" defTabSz="257175">
              <a:lnSpc>
                <a:spcPts val="1575"/>
              </a:lnSpc>
              <a:spcBef>
                <a:spcPct val="0"/>
              </a:spcBef>
            </a:pPr>
            <a:r>
              <a:rPr lang="ru-RU" dirty="0" smtClean="0">
                <a:latin typeface="Helvetica" pitchFamily="2" charset="0"/>
              </a:rPr>
              <a:t>по </a:t>
            </a:r>
            <a:r>
              <a:rPr lang="ru-RU" dirty="0">
                <a:latin typeface="Helvetica" pitchFamily="2" charset="0"/>
              </a:rPr>
              <a:t>вопросам противодействия коррупции</a:t>
            </a:r>
          </a:p>
        </p:txBody>
      </p:sp>
      <p:sp>
        <p:nvSpPr>
          <p:cNvPr id="16" name="Скругленный прямоугольник 15"/>
          <p:cNvSpPr/>
          <p:nvPr/>
        </p:nvSpPr>
        <p:spPr>
          <a:xfrm>
            <a:off x="628650" y="2686050"/>
            <a:ext cx="2066127" cy="1428750"/>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7" name="Скругленный прямоугольник 16"/>
          <p:cNvSpPr/>
          <p:nvPr/>
        </p:nvSpPr>
        <p:spPr>
          <a:xfrm>
            <a:off x="742950" y="2800350"/>
            <a:ext cx="2066127" cy="1428750"/>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8" name="Скругленный прямоугольник 17"/>
          <p:cNvSpPr/>
          <p:nvPr/>
        </p:nvSpPr>
        <p:spPr>
          <a:xfrm>
            <a:off x="6220623" y="2686050"/>
            <a:ext cx="2066127" cy="1428750"/>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9" name="Скругленный прямоугольник 18"/>
          <p:cNvSpPr/>
          <p:nvPr/>
        </p:nvSpPr>
        <p:spPr>
          <a:xfrm>
            <a:off x="3453212" y="2701887"/>
            <a:ext cx="2066127" cy="1428750"/>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1" name="Скругленный прямоугольник 20"/>
          <p:cNvSpPr/>
          <p:nvPr/>
        </p:nvSpPr>
        <p:spPr>
          <a:xfrm>
            <a:off x="3567512" y="2816187"/>
            <a:ext cx="2066127" cy="1428750"/>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latin typeface="Helvetica" pitchFamily="2" charset="0"/>
              </a:rPr>
              <a:t>Перечень нормативных правовых актов по вопросам противодействия коррупции</a:t>
            </a:r>
          </a:p>
        </p:txBody>
      </p:sp>
      <p:sp>
        <p:nvSpPr>
          <p:cNvPr id="22" name="Скругленный прямоугольник 21"/>
          <p:cNvSpPr/>
          <p:nvPr/>
        </p:nvSpPr>
        <p:spPr>
          <a:xfrm>
            <a:off x="6289980" y="2800350"/>
            <a:ext cx="2066127" cy="1428750"/>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350" dirty="0">
                <a:solidFill>
                  <a:schemeClr val="tx1"/>
                </a:solidFill>
                <a:latin typeface="Helvetica" pitchFamily="2" charset="0"/>
              </a:rPr>
              <a:t>Виды ответственности за коррупционные правонарушения</a:t>
            </a:r>
          </a:p>
        </p:txBody>
      </p:sp>
      <p:sp>
        <p:nvSpPr>
          <p:cNvPr id="23" name="Прямоугольник 22"/>
          <p:cNvSpPr/>
          <p:nvPr/>
        </p:nvSpPr>
        <p:spPr>
          <a:xfrm>
            <a:off x="884620" y="2960727"/>
            <a:ext cx="1782787" cy="1131079"/>
          </a:xfrm>
          <a:prstGeom prst="rect">
            <a:avLst/>
          </a:prstGeom>
        </p:spPr>
        <p:txBody>
          <a:bodyPr wrap="square">
            <a:spAutoFit/>
          </a:bodyPr>
          <a:lstStyle/>
          <a:p>
            <a:pPr lvl="0" algn="ctr"/>
            <a:r>
              <a:rPr lang="ru-RU" sz="1350" dirty="0">
                <a:latin typeface="Helvetica" pitchFamily="2" charset="0"/>
              </a:rPr>
              <a:t>Основные понятия и термины законодательства о противодействии коррупции</a:t>
            </a:r>
          </a:p>
        </p:txBody>
      </p:sp>
      <p:sp>
        <p:nvSpPr>
          <p:cNvPr id="24" name="Скругленный прямоугольник 23"/>
          <p:cNvSpPr/>
          <p:nvPr/>
        </p:nvSpPr>
        <p:spPr>
          <a:xfrm>
            <a:off x="628650" y="4400550"/>
            <a:ext cx="2066127" cy="1428750"/>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5" name="Скругленный прямоугольник 24"/>
          <p:cNvSpPr/>
          <p:nvPr/>
        </p:nvSpPr>
        <p:spPr>
          <a:xfrm>
            <a:off x="6277773" y="4400550"/>
            <a:ext cx="2066127" cy="1428750"/>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6" name="Скругленный прямоугольник 25"/>
          <p:cNvSpPr/>
          <p:nvPr/>
        </p:nvSpPr>
        <p:spPr>
          <a:xfrm>
            <a:off x="3481787" y="4400550"/>
            <a:ext cx="2066127" cy="1428750"/>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7" name="Скругленный прямоугольник 26"/>
          <p:cNvSpPr/>
          <p:nvPr/>
        </p:nvSpPr>
        <p:spPr>
          <a:xfrm>
            <a:off x="742950" y="4514850"/>
            <a:ext cx="2066127" cy="1428750"/>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8" name="Скругленный прямоугольник 27"/>
          <p:cNvSpPr/>
          <p:nvPr/>
        </p:nvSpPr>
        <p:spPr>
          <a:xfrm>
            <a:off x="3596087" y="4513186"/>
            <a:ext cx="2066127" cy="1428750"/>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a:solidFill>
                  <a:schemeClr val="tx1"/>
                </a:solidFill>
                <a:latin typeface="Helvetica" pitchFamily="2" charset="0"/>
              </a:rPr>
              <a:t>Стандарты антикоррупционного поведения</a:t>
            </a:r>
          </a:p>
        </p:txBody>
      </p:sp>
      <p:sp>
        <p:nvSpPr>
          <p:cNvPr id="29" name="Скругленный прямоугольник 28"/>
          <p:cNvSpPr/>
          <p:nvPr/>
        </p:nvSpPr>
        <p:spPr>
          <a:xfrm>
            <a:off x="6392073" y="4514850"/>
            <a:ext cx="2066127" cy="1428750"/>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Helvetica" pitchFamily="2" charset="0"/>
              </a:rPr>
              <a:t>Способы «обратной связи» по вопросам противодействия коррупции</a:t>
            </a:r>
          </a:p>
        </p:txBody>
      </p:sp>
      <p:sp>
        <p:nvSpPr>
          <p:cNvPr id="30" name="Прямоугольник 29"/>
          <p:cNvSpPr/>
          <p:nvPr/>
        </p:nvSpPr>
        <p:spPr>
          <a:xfrm>
            <a:off x="784039" y="4712351"/>
            <a:ext cx="1910738" cy="1015663"/>
          </a:xfrm>
          <a:prstGeom prst="rect">
            <a:avLst/>
          </a:prstGeom>
        </p:spPr>
        <p:txBody>
          <a:bodyPr wrap="square">
            <a:spAutoFit/>
          </a:bodyPr>
          <a:lstStyle/>
          <a:p>
            <a:pPr algn="ctr"/>
            <a:r>
              <a:rPr lang="ru-RU" sz="1200" dirty="0">
                <a:latin typeface="Helvetica" pitchFamily="2" charset="0"/>
              </a:rPr>
              <a:t>Информация об ответственности лиц, сообщивших о факт коррупции, если этот факт не будет доказан</a:t>
            </a:r>
          </a:p>
        </p:txBody>
      </p:sp>
      <p:sp>
        <p:nvSpPr>
          <p:cNvPr id="20" name="Заголовок 1">
            <a:extLst>
              <a:ext uri="{FF2B5EF4-FFF2-40B4-BE49-F238E27FC236}">
                <a16:creationId xmlns:a16="http://schemas.microsoft.com/office/drawing/2014/main" xmlns="" id="{FF6D3279-E913-DCDC-2A71-A4237FE7B799}"/>
              </a:ext>
            </a:extLst>
          </p:cNvPr>
          <p:cNvSpPr txBox="1">
            <a:spLocks/>
          </p:cNvSpPr>
          <p:nvPr/>
        </p:nvSpPr>
        <p:spPr>
          <a:xfrm>
            <a:off x="8610600" y="228600"/>
            <a:ext cx="457200" cy="457200"/>
          </a:xfrm>
          <a:prstGeom prst="rect">
            <a:avLst/>
          </a:prstGeom>
        </p:spPr>
        <p:txBody>
          <a:bodyPr vert="horz" lIns="68580" tIns="34290" rIns="68580" bIns="3429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13</a:t>
            </a:r>
            <a:endParaRPr lang="ru-RU" b="1" dirty="0">
              <a:solidFill>
                <a:srgbClr val="004E90"/>
              </a:solidFill>
              <a:latin typeface="Helvetica" pitchFamily="2" charset="0"/>
            </a:endParaRPr>
          </a:p>
        </p:txBody>
      </p:sp>
    </p:spTree>
    <p:extLst>
      <p:ext uri="{BB962C8B-B14F-4D97-AF65-F5344CB8AC3E}">
        <p14:creationId xmlns:p14="http://schemas.microsoft.com/office/powerpoint/2010/main" xmlns="" val="2685552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1">
            <a:extLst>
              <a:ext uri="{FF2B5EF4-FFF2-40B4-BE49-F238E27FC236}">
                <a16:creationId xmlns:a16="http://schemas.microsoft.com/office/drawing/2014/main" xmlns="" id="{B6B2AFAD-8D3B-EEA8-79A7-26E2D7B70023}"/>
              </a:ext>
            </a:extLst>
          </p:cNvPr>
          <p:cNvSpPr txBox="1">
            <a:spLocks/>
          </p:cNvSpPr>
          <p:nvPr/>
        </p:nvSpPr>
        <p:spPr bwMode="auto">
          <a:xfrm>
            <a:off x="114300" y="1295400"/>
            <a:ext cx="8915400" cy="2401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1630" tIns="40815" rIns="81630" bIns="40815" numCol="1" anchor="t" anchorCtr="0" compatLnSpc="1">
            <a:prstTxWarp prst="textNoShape">
              <a:avLst/>
            </a:prstTxWarp>
          </a:bodyPr>
          <a:lstStyle>
            <a:lvl1pPr marL="325503" indent="-227355" algn="l" rtl="0" eaLnBrk="0" fontAlgn="base" hangingPunct="0">
              <a:spcBef>
                <a:spcPts val="352"/>
              </a:spcBef>
              <a:spcAft>
                <a:spcPct val="0"/>
              </a:spcAft>
              <a:buClr>
                <a:schemeClr val="accent1"/>
              </a:buClr>
              <a:buSzPct val="68000"/>
              <a:buFont typeface="Wingdings 3" pitchFamily="18" charset="2"/>
              <a:buChar char=""/>
              <a:defRPr sz="2400" kern="1200">
                <a:solidFill>
                  <a:schemeClr val="tx1"/>
                </a:solidFill>
                <a:latin typeface="+mn-lt"/>
                <a:ea typeface="+mn-ea"/>
                <a:cs typeface="+mn-cs"/>
              </a:defRPr>
            </a:lvl1pPr>
            <a:lvl2pPr marL="554100" indent="-203750" algn="l" rtl="0" eaLnBrk="0" fontAlgn="base" hangingPunct="0">
              <a:spcBef>
                <a:spcPts val="293"/>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766547" indent="-203750" algn="l" rtl="0" eaLnBrk="0" fontAlgn="base" hangingPunct="0">
              <a:spcBef>
                <a:spcPts val="313"/>
              </a:spcBef>
              <a:spcAft>
                <a:spcPct val="0"/>
              </a:spcAft>
              <a:buClr>
                <a:schemeClr val="accent2"/>
              </a:buClr>
              <a:buSzPct val="100000"/>
              <a:buFont typeface="Wingdings 2" pitchFamily="18" charset="2"/>
              <a:buChar char=""/>
              <a:defRPr sz="1900" kern="1200">
                <a:solidFill>
                  <a:schemeClr val="tx1"/>
                </a:solidFill>
                <a:latin typeface="+mn-lt"/>
                <a:ea typeface="+mn-ea"/>
                <a:cs typeface="+mn-cs"/>
              </a:defRPr>
            </a:lvl3pPr>
            <a:lvl4pPr marL="1019992" indent="-203750" algn="l" rtl="0" eaLnBrk="0" fontAlgn="base" hangingPunct="0">
              <a:spcBef>
                <a:spcPts val="313"/>
              </a:spcBef>
              <a:spcAft>
                <a:spcPct val="0"/>
              </a:spcAft>
              <a:buClr>
                <a:schemeClr val="accent2"/>
              </a:buClr>
              <a:buFont typeface="Wingdings 2" pitchFamily="18" charset="2"/>
              <a:buChar char=""/>
              <a:defRPr sz="1700" kern="1200">
                <a:solidFill>
                  <a:schemeClr val="tx1"/>
                </a:solidFill>
                <a:latin typeface="+mn-lt"/>
                <a:ea typeface="+mn-ea"/>
                <a:cs typeface="+mn-cs"/>
              </a:defRPr>
            </a:lvl4pPr>
            <a:lvl5pPr marL="1223742" indent="-203750" algn="l" rtl="0" eaLnBrk="0" fontAlgn="base" hangingPunct="0">
              <a:spcBef>
                <a:spcPts val="313"/>
              </a:spcBef>
              <a:spcAft>
                <a:spcPct val="0"/>
              </a:spcAft>
              <a:buClr>
                <a:schemeClr val="accent2"/>
              </a:buClr>
              <a:buFont typeface="Wingdings 2" pitchFamily="18" charset="2"/>
              <a:buChar char=""/>
              <a:defRPr sz="1600" kern="1200">
                <a:solidFill>
                  <a:schemeClr val="tx1"/>
                </a:solidFill>
                <a:latin typeface="+mn-lt"/>
                <a:ea typeface="+mn-ea"/>
                <a:cs typeface="+mn-cs"/>
              </a:defRPr>
            </a:lvl5pPr>
            <a:lvl6pPr marL="1428517" indent="-204074" algn="l" rtl="0" eaLnBrk="1" latinLnBrk="0" hangingPunct="1">
              <a:spcBef>
                <a:spcPts val="312"/>
              </a:spcBef>
              <a:buClr>
                <a:schemeClr val="accent3"/>
              </a:buClr>
              <a:buFont typeface="Wingdings 2"/>
              <a:buChar char=""/>
              <a:defRPr kumimoji="0" sz="1600" kern="1200">
                <a:solidFill>
                  <a:schemeClr val="tx1"/>
                </a:solidFill>
                <a:latin typeface="+mn-lt"/>
                <a:ea typeface="+mn-ea"/>
                <a:cs typeface="+mn-cs"/>
              </a:defRPr>
            </a:lvl6pPr>
            <a:lvl7pPr marL="1632591"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7pPr>
            <a:lvl8pPr marL="1836665"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8pPr>
            <a:lvl9pPr marL="2040739" indent="-204074" algn="l" rtl="0" eaLnBrk="1" latinLnBrk="0" hangingPunct="1">
              <a:spcBef>
                <a:spcPts val="312"/>
              </a:spcBef>
              <a:buClr>
                <a:schemeClr val="accent3"/>
              </a:buClr>
              <a:buFont typeface="Wingdings 2"/>
              <a:buChar char=""/>
              <a:defRPr kumimoji="0" sz="1400" kern="1200" baseline="0">
                <a:solidFill>
                  <a:schemeClr val="tx1"/>
                </a:solidFill>
                <a:latin typeface="+mn-lt"/>
                <a:ea typeface="+mn-ea"/>
                <a:cs typeface="+mn-cs"/>
              </a:defRPr>
            </a:lvl9pPr>
            <a:extLst/>
          </a:lstStyle>
          <a:p>
            <a:pPr marL="12065" marR="5080" indent="0" eaLnBrk="1" hangingPunct="1">
              <a:spcBef>
                <a:spcPts val="100"/>
              </a:spcBef>
              <a:buClr>
                <a:srgbClr val="83992A"/>
              </a:buClr>
              <a:buSzPct val="114583"/>
              <a:buNone/>
              <a:tabLst>
                <a:tab pos="299720" algn="l"/>
              </a:tabLst>
            </a:pPr>
            <a:r>
              <a:rPr lang="ru-RU" sz="1600" dirty="0">
                <a:solidFill>
                  <a:srgbClr val="004E91"/>
                </a:solidFill>
                <a:latin typeface="Helvetica" pitchFamily="2" charset="0"/>
              </a:rPr>
              <a:t>8. Принцип постоянного контроля и регулярного мониторинга.</a:t>
            </a:r>
          </a:p>
          <a:p>
            <a:pPr marL="12065" marR="5080" indent="0" eaLnBrk="1" hangingPunct="1">
              <a:lnSpc>
                <a:spcPct val="100000"/>
              </a:lnSpc>
              <a:spcBef>
                <a:spcPts val="100"/>
              </a:spcBef>
              <a:buClr>
                <a:srgbClr val="83992A"/>
              </a:buClr>
              <a:buSzPct val="114583"/>
              <a:buNone/>
              <a:tabLst>
                <a:tab pos="299720" algn="l"/>
              </a:tabLst>
            </a:pPr>
            <a:r>
              <a:rPr lang="ru-RU" sz="1600" dirty="0">
                <a:latin typeface="Helvetica" pitchFamily="2" charset="0"/>
              </a:rPr>
              <a:t>Неотвратимость наказания для работников организации вне зависимости от занимаемой должности, стажа работы и иных условий в случае совершения ими коррупционных правонарушений в связи с исполнением трудовых обязанностей, а также персональная ответственность руководства организации за реализацию внутриорганизационной антикоррупционной политики.</a:t>
            </a:r>
          </a:p>
          <a:p>
            <a:pPr marL="12065" marR="5080" indent="0" eaLnBrk="1" hangingPunct="1">
              <a:lnSpc>
                <a:spcPct val="100000"/>
              </a:lnSpc>
              <a:spcBef>
                <a:spcPts val="100"/>
              </a:spcBef>
              <a:buClr>
                <a:srgbClr val="83992A"/>
              </a:buClr>
              <a:buSzPct val="114583"/>
              <a:buNone/>
              <a:tabLst>
                <a:tab pos="299720" algn="l"/>
              </a:tabLst>
            </a:pPr>
            <a:endParaRPr lang="ru-RU" sz="1600" dirty="0">
              <a:solidFill>
                <a:srgbClr val="252525"/>
              </a:solidFill>
              <a:latin typeface="Times New Roman" panose="02020603050405020304" pitchFamily="18" charset="0"/>
              <a:cs typeface="Times New Roman" panose="02020603050405020304" pitchFamily="18" charset="0"/>
            </a:endParaRPr>
          </a:p>
          <a:p>
            <a:pPr marL="12065" marR="5080" indent="0" eaLnBrk="1" hangingPunct="1">
              <a:lnSpc>
                <a:spcPct val="100000"/>
              </a:lnSpc>
              <a:spcBef>
                <a:spcPts val="100"/>
              </a:spcBef>
              <a:buClr>
                <a:srgbClr val="83992A"/>
              </a:buClr>
              <a:buSzPct val="114583"/>
              <a:buNone/>
              <a:tabLst>
                <a:tab pos="299720" algn="l"/>
              </a:tabLst>
            </a:pPr>
            <a:endParaRPr lang="ru-RU" sz="1600" dirty="0">
              <a:solidFill>
                <a:srgbClr val="252525"/>
              </a:solidFill>
              <a:latin typeface="Times New Roman" panose="02020603050405020304" pitchFamily="18" charset="0"/>
              <a:cs typeface="Times New Roman" panose="02020603050405020304" pitchFamily="18" charset="0"/>
            </a:endParaRPr>
          </a:p>
          <a:p>
            <a:pPr marL="12065" marR="5080" indent="0" eaLnBrk="1" hangingPunct="1">
              <a:lnSpc>
                <a:spcPct val="100000"/>
              </a:lnSpc>
              <a:spcBef>
                <a:spcPts val="100"/>
              </a:spcBef>
              <a:buClr>
                <a:srgbClr val="83992A"/>
              </a:buClr>
              <a:buSzPct val="114583"/>
              <a:buNone/>
              <a:tabLst>
                <a:tab pos="299720" algn="l"/>
              </a:tabLst>
            </a:pPr>
            <a:endParaRPr lang="ru-RU" sz="1600" dirty="0">
              <a:solidFill>
                <a:srgbClr val="252525"/>
              </a:solidFill>
              <a:latin typeface="Times New Roman" panose="02020603050405020304" pitchFamily="18" charset="0"/>
              <a:cs typeface="Times New Roman" panose="02020603050405020304" pitchFamily="18" charset="0"/>
            </a:endParaRPr>
          </a:p>
          <a:p>
            <a:pPr marL="12065" marR="5080" indent="0" eaLnBrk="1" hangingPunct="1">
              <a:lnSpc>
                <a:spcPct val="100000"/>
              </a:lnSpc>
              <a:spcBef>
                <a:spcPts val="100"/>
              </a:spcBef>
              <a:buClr>
                <a:srgbClr val="83992A"/>
              </a:buClr>
              <a:buSzPct val="114583"/>
              <a:buNone/>
              <a:tabLst>
                <a:tab pos="299720" algn="l"/>
              </a:tabLst>
            </a:pPr>
            <a:endParaRPr lang="ru-RU" sz="1600" dirty="0">
              <a:solidFill>
                <a:srgbClr val="252525"/>
              </a:solidFill>
              <a:latin typeface="Times New Roman" panose="02020603050405020304" pitchFamily="18" charset="0"/>
              <a:cs typeface="Times New Roman" panose="02020603050405020304" pitchFamily="18" charset="0"/>
            </a:endParaRPr>
          </a:p>
          <a:p>
            <a:pPr marL="12065" marR="5080" indent="0" eaLnBrk="1" hangingPunct="1">
              <a:lnSpc>
                <a:spcPct val="100000"/>
              </a:lnSpc>
              <a:spcBef>
                <a:spcPts val="100"/>
              </a:spcBef>
              <a:buClr>
                <a:srgbClr val="83992A"/>
              </a:buClr>
              <a:buSzPct val="114583"/>
              <a:buNone/>
              <a:tabLst>
                <a:tab pos="299720" algn="l"/>
              </a:tabLst>
            </a:pPr>
            <a:endParaRPr lang="ru-RU" sz="1600" dirty="0">
              <a:solidFill>
                <a:srgbClr val="252525"/>
              </a:solidFill>
              <a:latin typeface="Times New Roman" panose="02020603050405020304" pitchFamily="18" charset="0"/>
              <a:cs typeface="Times New Roman" panose="02020603050405020304" pitchFamily="18" charset="0"/>
            </a:endParaRPr>
          </a:p>
          <a:p>
            <a:pPr marL="12065" marR="5080" indent="0" eaLnBrk="1" hangingPunct="1">
              <a:lnSpc>
                <a:spcPct val="100000"/>
              </a:lnSpc>
              <a:spcBef>
                <a:spcPts val="100"/>
              </a:spcBef>
              <a:buClr>
                <a:srgbClr val="83992A"/>
              </a:buClr>
              <a:buSzPct val="114583"/>
              <a:buNone/>
              <a:tabLst>
                <a:tab pos="299720" algn="l"/>
              </a:tabLst>
            </a:pPr>
            <a:endParaRPr lang="ru-RU" sz="1600" dirty="0">
              <a:solidFill>
                <a:srgbClr val="252525"/>
              </a:solidFill>
              <a:latin typeface="Times New Roman" panose="02020603050405020304" pitchFamily="18" charset="0"/>
              <a:cs typeface="Times New Roman" panose="02020603050405020304" pitchFamily="18" charset="0"/>
            </a:endParaRPr>
          </a:p>
        </p:txBody>
      </p:sp>
      <p:sp>
        <p:nvSpPr>
          <p:cNvPr id="10"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1" name="object 2"/>
          <p:cNvSpPr txBox="1"/>
          <p:nvPr/>
        </p:nvSpPr>
        <p:spPr>
          <a:xfrm>
            <a:off x="371560" y="139879"/>
            <a:ext cx="8077874" cy="320601"/>
          </a:xfrm>
          <a:prstGeom prst="rect">
            <a:avLst/>
          </a:prstGeom>
        </p:spPr>
        <p:txBody>
          <a:bodyPr vert="horz" wrap="square" lIns="0" tIns="12700" rIns="0" bIns="0" rtlCol="0">
            <a:spAutoFit/>
          </a:bodyPr>
          <a:lstStyle/>
          <a:p>
            <a:pPr marL="12065" marR="5080">
              <a:spcBef>
                <a:spcPts val="100"/>
              </a:spcBef>
              <a:buClr>
                <a:srgbClr val="83992A"/>
              </a:buClr>
              <a:buSzPct val="114583"/>
              <a:tabLst>
                <a:tab pos="299720" algn="l"/>
              </a:tabLst>
            </a:pPr>
            <a:r>
              <a:rPr lang="ru-RU" sz="2000" dirty="0">
                <a:solidFill>
                  <a:srgbClr val="004E91"/>
                </a:solidFill>
                <a:latin typeface="Helvetica" pitchFamily="2" charset="0"/>
              </a:rPr>
              <a:t>Основные принципы противодействия </a:t>
            </a:r>
            <a:r>
              <a:rPr lang="ru-RU" sz="2000" dirty="0" smtClean="0">
                <a:solidFill>
                  <a:srgbClr val="004E91"/>
                </a:solidFill>
                <a:latin typeface="Helvetica" pitchFamily="2" charset="0"/>
              </a:rPr>
              <a:t>коррупции</a:t>
            </a:r>
            <a:endParaRPr lang="ru-RU" sz="2000" dirty="0">
              <a:solidFill>
                <a:srgbClr val="004E91"/>
              </a:solidFill>
              <a:latin typeface="Helvetica" pitchFamily="2" charset="0"/>
            </a:endParaRPr>
          </a:p>
        </p:txBody>
      </p:sp>
      <p:sp>
        <p:nvSpPr>
          <p:cNvPr id="12"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14</a:t>
            </a:r>
            <a:endParaRPr lang="ru-RU" b="1" dirty="0">
              <a:solidFill>
                <a:srgbClr val="004E90"/>
              </a:solidFill>
              <a:latin typeface="Helvetica" pitchFamily="2" charset="0"/>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r="22723"/>
          <a:stretch/>
        </p:blipFill>
        <p:spPr>
          <a:xfrm>
            <a:off x="2440760" y="3276600"/>
            <a:ext cx="3939474" cy="2867531"/>
          </a:xfrm>
          <a:prstGeom prst="rect">
            <a:avLst/>
          </a:prstGeom>
        </p:spPr>
      </p:pic>
    </p:spTree>
    <p:extLst>
      <p:ext uri="{BB962C8B-B14F-4D97-AF65-F5344CB8AC3E}">
        <p14:creationId xmlns:p14="http://schemas.microsoft.com/office/powerpoint/2010/main" xmlns="" val="366619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20"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4E90"/>
                </a:solidFill>
                <a:latin typeface="Helvetica" pitchFamily="2" charset="0"/>
              </a:rPr>
              <a:t>15</a:t>
            </a:r>
            <a:endParaRPr lang="ru-RU" b="1" dirty="0">
              <a:solidFill>
                <a:srgbClr val="004E90"/>
              </a:solidFill>
              <a:latin typeface="Helvetica" pitchFamily="2" charset="0"/>
            </a:endParaRPr>
          </a:p>
        </p:txBody>
      </p:sp>
      <p:sp>
        <p:nvSpPr>
          <p:cNvPr id="3" name="Прямоугольник 2"/>
          <p:cNvSpPr/>
          <p:nvPr/>
        </p:nvSpPr>
        <p:spPr>
          <a:xfrm>
            <a:off x="2586080" y="1143000"/>
            <a:ext cx="6019800" cy="830997"/>
          </a:xfrm>
          <a:prstGeom prst="rect">
            <a:avLst/>
          </a:prstGeom>
        </p:spPr>
        <p:txBody>
          <a:bodyPr wrap="square">
            <a:spAutoFit/>
          </a:bodyPr>
          <a:lstStyle/>
          <a:p>
            <a:r>
              <a:rPr lang="ru-RU" sz="1600" b="1" dirty="0" smtClean="0">
                <a:solidFill>
                  <a:srgbClr val="004E91"/>
                </a:solidFill>
              </a:rPr>
              <a:t>Органы прокуратуры </a:t>
            </a:r>
            <a:r>
              <a:rPr lang="ru-RU" sz="1600" dirty="0" smtClean="0"/>
              <a:t>Российской </a:t>
            </a:r>
            <a:r>
              <a:rPr lang="ru-RU" sz="1600" dirty="0"/>
              <a:t>Федерации осуществляют надзор за исполнением антикоррупционного законодательства</a:t>
            </a:r>
          </a:p>
        </p:txBody>
      </p:sp>
      <p:sp>
        <p:nvSpPr>
          <p:cNvPr id="7" name="Прямоугольник 6"/>
          <p:cNvSpPr/>
          <p:nvPr/>
        </p:nvSpPr>
        <p:spPr>
          <a:xfrm>
            <a:off x="535760" y="2438400"/>
            <a:ext cx="8072480" cy="3754874"/>
          </a:xfrm>
          <a:prstGeom prst="rect">
            <a:avLst/>
          </a:prstGeom>
        </p:spPr>
        <p:txBody>
          <a:bodyPr wrap="square">
            <a:spAutoFit/>
          </a:bodyPr>
          <a:lstStyle/>
          <a:p>
            <a:pPr algn="just"/>
            <a:r>
              <a:rPr lang="ru-RU" sz="1400" dirty="0" smtClean="0"/>
              <a:t>В </a:t>
            </a:r>
            <a:r>
              <a:rPr lang="ru-RU" sz="1400" dirty="0" smtClean="0">
                <a:solidFill>
                  <a:srgbClr val="004E91"/>
                </a:solidFill>
              </a:rPr>
              <a:t>2022</a:t>
            </a:r>
            <a:r>
              <a:rPr lang="ru-RU" sz="1400" dirty="0" smtClean="0"/>
              <a:t> году органами прокуратуры Новгородской области в сфере противодействия коррупции выявлено более 950 нарушений закона, внесено 862 акта прокурорского реагирования, по результатам рассмотрения которых </a:t>
            </a:r>
            <a:r>
              <a:rPr lang="ru-RU" sz="1400" dirty="0" smtClean="0">
                <a:solidFill>
                  <a:srgbClr val="004E91"/>
                </a:solidFill>
              </a:rPr>
              <a:t>к дисциплинарной и административной ответственности привлечены 692 должностных лица</a:t>
            </a:r>
            <a:r>
              <a:rPr lang="ru-RU" sz="1400" dirty="0" smtClean="0"/>
              <a:t>, по материалам прокурорских проверок возбуждены 11 уголовных дел.</a:t>
            </a:r>
          </a:p>
          <a:p>
            <a:pPr algn="just"/>
            <a:endParaRPr lang="ru-RU" sz="1400" dirty="0"/>
          </a:p>
          <a:p>
            <a:pPr algn="just"/>
            <a:r>
              <a:rPr lang="ru-RU" sz="1400" dirty="0" smtClean="0"/>
              <a:t>В сфере исполнения законодательства о государственной и муниципальной службе прокурорами установлено </a:t>
            </a:r>
            <a:r>
              <a:rPr lang="ru-RU" sz="1400" dirty="0" smtClean="0">
                <a:solidFill>
                  <a:srgbClr val="004E91"/>
                </a:solidFill>
              </a:rPr>
              <a:t>685</a:t>
            </a:r>
            <a:r>
              <a:rPr lang="ru-RU" sz="1400" dirty="0" smtClean="0"/>
              <a:t> лиц, которые не соблюдали антикоррупционные запреты и ограничения. Из них:</a:t>
            </a:r>
          </a:p>
          <a:p>
            <a:pPr algn="just"/>
            <a:r>
              <a:rPr lang="ru-RU" sz="1400" dirty="0" smtClean="0"/>
              <a:t>619 чиновников представили недостоверные сведения о доходах</a:t>
            </a:r>
          </a:p>
          <a:p>
            <a:pPr algn="just"/>
            <a:r>
              <a:rPr lang="ru-RU" sz="1400" dirty="0" smtClean="0"/>
              <a:t>9 не отчитались о расходах</a:t>
            </a:r>
          </a:p>
          <a:p>
            <a:pPr algn="just"/>
            <a:r>
              <a:rPr lang="ru-RU" sz="1400" b="1" dirty="0">
                <a:solidFill>
                  <a:srgbClr val="FF0000"/>
                </a:solidFill>
              </a:rPr>
              <a:t>! </a:t>
            </a:r>
            <a:r>
              <a:rPr lang="ru-RU" sz="1400" dirty="0" smtClean="0">
                <a:solidFill>
                  <a:srgbClr val="004E91"/>
                </a:solidFill>
              </a:rPr>
              <a:t>42 не приняли должных мер по урегулированию конфликта интересов</a:t>
            </a:r>
            <a:endParaRPr lang="ru-RU" sz="1400" dirty="0"/>
          </a:p>
          <a:p>
            <a:pPr algn="just"/>
            <a:r>
              <a:rPr lang="ru-RU" sz="1400" dirty="0" smtClean="0"/>
              <a:t>8 не уведомили о склонении к совершению коррупционных правонарушений</a:t>
            </a:r>
          </a:p>
          <a:p>
            <a:pPr algn="just"/>
            <a:r>
              <a:rPr lang="ru-RU" sz="1400" dirty="0" smtClean="0"/>
              <a:t>1 лицо участвовало в предпринимательской деятельности</a:t>
            </a:r>
          </a:p>
          <a:p>
            <a:pPr algn="just"/>
            <a:r>
              <a:rPr lang="ru-RU" sz="1400" dirty="0" smtClean="0"/>
              <a:t>6 не соблюдали иные ограничения и запреты (не уведомили об иной оплачиваемой деятельности, осуществляли представительство интересов третьих лиц в органе местного самоуправления, использовали базу органа местного самоуправления в личных интересах). </a:t>
            </a:r>
            <a:endParaRPr lang="ru-RU" sz="140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825787"/>
            <a:ext cx="1828800" cy="1219200"/>
          </a:xfrm>
          <a:prstGeom prst="rect">
            <a:avLst/>
          </a:prstGeom>
        </p:spPr>
      </p:pic>
    </p:spTree>
    <p:extLst>
      <p:ext uri="{BB962C8B-B14F-4D97-AF65-F5344CB8AC3E}">
        <p14:creationId xmlns:p14="http://schemas.microsoft.com/office/powerpoint/2010/main" xmlns="" val="2863244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1">
            <a:extLst>
              <a:ext uri="{FF2B5EF4-FFF2-40B4-BE49-F238E27FC236}">
                <a16:creationId xmlns:a16="http://schemas.microsoft.com/office/drawing/2014/main" xmlns="" id="{0BE54CE6-B002-8825-F615-932351722D3B}"/>
              </a:ext>
            </a:extLst>
          </p:cNvPr>
          <p:cNvSpPr txBox="1">
            <a:spLocks/>
          </p:cNvSpPr>
          <p:nvPr/>
        </p:nvSpPr>
        <p:spPr bwMode="auto">
          <a:xfrm>
            <a:off x="1017378" y="5543764"/>
            <a:ext cx="7344816" cy="681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1630" tIns="40815" rIns="81630" bIns="40815" numCol="1" anchor="t" anchorCtr="0" compatLnSpc="1">
            <a:prstTxWarp prst="textNoShape">
              <a:avLst/>
            </a:prstTxWarp>
          </a:bodyPr>
          <a:lstStyle>
            <a:lvl1pPr marL="325503" indent="-227355" algn="l" rtl="0" eaLnBrk="0" fontAlgn="base" hangingPunct="0">
              <a:spcBef>
                <a:spcPts val="352"/>
              </a:spcBef>
              <a:spcAft>
                <a:spcPct val="0"/>
              </a:spcAft>
              <a:buClr>
                <a:schemeClr val="accent1"/>
              </a:buClr>
              <a:buSzPct val="68000"/>
              <a:buFont typeface="Wingdings 3" pitchFamily="18" charset="2"/>
              <a:buChar char=""/>
              <a:defRPr sz="2400" kern="1200">
                <a:solidFill>
                  <a:schemeClr val="tx1"/>
                </a:solidFill>
                <a:latin typeface="+mn-lt"/>
                <a:ea typeface="+mn-ea"/>
                <a:cs typeface="+mn-cs"/>
              </a:defRPr>
            </a:lvl1pPr>
            <a:lvl2pPr marL="554100" indent="-203750" algn="l" rtl="0" eaLnBrk="0" fontAlgn="base" hangingPunct="0">
              <a:spcBef>
                <a:spcPts val="293"/>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766547" indent="-203750" algn="l" rtl="0" eaLnBrk="0" fontAlgn="base" hangingPunct="0">
              <a:spcBef>
                <a:spcPts val="313"/>
              </a:spcBef>
              <a:spcAft>
                <a:spcPct val="0"/>
              </a:spcAft>
              <a:buClr>
                <a:schemeClr val="accent2"/>
              </a:buClr>
              <a:buSzPct val="100000"/>
              <a:buFont typeface="Wingdings 2" pitchFamily="18" charset="2"/>
              <a:buChar char=""/>
              <a:defRPr sz="1900" kern="1200">
                <a:solidFill>
                  <a:schemeClr val="tx1"/>
                </a:solidFill>
                <a:latin typeface="+mn-lt"/>
                <a:ea typeface="+mn-ea"/>
                <a:cs typeface="+mn-cs"/>
              </a:defRPr>
            </a:lvl3pPr>
            <a:lvl4pPr marL="1019992" indent="-203750" algn="l" rtl="0" eaLnBrk="0" fontAlgn="base" hangingPunct="0">
              <a:spcBef>
                <a:spcPts val="313"/>
              </a:spcBef>
              <a:spcAft>
                <a:spcPct val="0"/>
              </a:spcAft>
              <a:buClr>
                <a:schemeClr val="accent2"/>
              </a:buClr>
              <a:buFont typeface="Wingdings 2" pitchFamily="18" charset="2"/>
              <a:buChar char=""/>
              <a:defRPr sz="1700" kern="1200">
                <a:solidFill>
                  <a:schemeClr val="tx1"/>
                </a:solidFill>
                <a:latin typeface="+mn-lt"/>
                <a:ea typeface="+mn-ea"/>
                <a:cs typeface="+mn-cs"/>
              </a:defRPr>
            </a:lvl4pPr>
            <a:lvl5pPr marL="1223742" indent="-203750" algn="l" rtl="0" eaLnBrk="0" fontAlgn="base" hangingPunct="0">
              <a:spcBef>
                <a:spcPts val="313"/>
              </a:spcBef>
              <a:spcAft>
                <a:spcPct val="0"/>
              </a:spcAft>
              <a:buClr>
                <a:schemeClr val="accent2"/>
              </a:buClr>
              <a:buFont typeface="Wingdings 2" pitchFamily="18" charset="2"/>
              <a:buChar char=""/>
              <a:defRPr sz="1600" kern="1200">
                <a:solidFill>
                  <a:schemeClr val="tx1"/>
                </a:solidFill>
                <a:latin typeface="+mn-lt"/>
                <a:ea typeface="+mn-ea"/>
                <a:cs typeface="+mn-cs"/>
              </a:defRPr>
            </a:lvl5pPr>
            <a:lvl6pPr marL="1428517" indent="-204074" algn="l" rtl="0" eaLnBrk="1" latinLnBrk="0" hangingPunct="1">
              <a:spcBef>
                <a:spcPts val="312"/>
              </a:spcBef>
              <a:buClr>
                <a:schemeClr val="accent3"/>
              </a:buClr>
              <a:buFont typeface="Wingdings 2"/>
              <a:buChar char=""/>
              <a:defRPr kumimoji="0" sz="1600" kern="1200">
                <a:solidFill>
                  <a:schemeClr val="tx1"/>
                </a:solidFill>
                <a:latin typeface="+mn-lt"/>
                <a:ea typeface="+mn-ea"/>
                <a:cs typeface="+mn-cs"/>
              </a:defRPr>
            </a:lvl6pPr>
            <a:lvl7pPr marL="1632591"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7pPr>
            <a:lvl8pPr marL="1836665"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8pPr>
            <a:lvl9pPr marL="2040739" indent="-204074" algn="l" rtl="0" eaLnBrk="1" latinLnBrk="0" hangingPunct="1">
              <a:spcBef>
                <a:spcPts val="312"/>
              </a:spcBef>
              <a:buClr>
                <a:schemeClr val="accent3"/>
              </a:buClr>
              <a:buFont typeface="Wingdings 2"/>
              <a:buChar char=""/>
              <a:defRPr kumimoji="0" sz="1400" kern="1200" baseline="0">
                <a:solidFill>
                  <a:schemeClr val="tx1"/>
                </a:solidFill>
                <a:latin typeface="+mn-lt"/>
                <a:ea typeface="+mn-ea"/>
                <a:cs typeface="+mn-cs"/>
              </a:defRPr>
            </a:lvl9pPr>
            <a:extLst/>
          </a:lstStyle>
          <a:p>
            <a:pPr marL="12700" indent="0" algn="r" eaLnBrk="1" hangingPunct="1">
              <a:lnSpc>
                <a:spcPts val="1600"/>
              </a:lnSpc>
              <a:buNone/>
            </a:pPr>
            <a:r>
              <a:rPr lang="ru-RU" sz="1600" dirty="0">
                <a:latin typeface="Helvetica" pitchFamily="2" charset="0"/>
              </a:rPr>
              <a:t>Статья  13.3  Федерального  закона</a:t>
            </a:r>
          </a:p>
          <a:p>
            <a:pPr marL="12700" indent="0" algn="r" eaLnBrk="1" hangingPunct="1">
              <a:lnSpc>
                <a:spcPts val="1600"/>
              </a:lnSpc>
              <a:buNone/>
            </a:pPr>
            <a:r>
              <a:rPr lang="ru-RU" sz="1600" dirty="0">
                <a:latin typeface="Helvetica" pitchFamily="2" charset="0"/>
              </a:rPr>
              <a:t>   от 25 декабря 2008 г. № 273-ФЗ </a:t>
            </a:r>
          </a:p>
          <a:p>
            <a:pPr marL="12700" indent="0" algn="r" eaLnBrk="1" hangingPunct="1">
              <a:lnSpc>
                <a:spcPts val="1600"/>
              </a:lnSpc>
              <a:buNone/>
            </a:pPr>
            <a:r>
              <a:rPr lang="ru-RU" sz="1600" dirty="0">
                <a:latin typeface="Helvetica" pitchFamily="2" charset="0"/>
              </a:rPr>
              <a:t>«О противодействии коррупции»</a:t>
            </a:r>
          </a:p>
          <a:p>
            <a:pPr marL="98148" indent="0" algn="r">
              <a:lnSpc>
                <a:spcPts val="1600"/>
              </a:lnSpc>
              <a:buNone/>
            </a:pPr>
            <a:endParaRPr lang="ru-RU" sz="1800" dirty="0">
              <a:effectLst/>
              <a:latin typeface="Times New Roman" panose="02020603050405020304" pitchFamily="18" charset="0"/>
              <a:cs typeface="Times New Roman" panose="02020603050405020304" pitchFamily="18" charset="0"/>
            </a:endParaRPr>
          </a:p>
        </p:txBody>
      </p:sp>
      <p:cxnSp>
        <p:nvCxnSpPr>
          <p:cNvPr id="9" name="Прямая соединительная линия 8">
            <a:extLst>
              <a:ext uri="{FF2B5EF4-FFF2-40B4-BE49-F238E27FC236}">
                <a16:creationId xmlns:a16="http://schemas.microsoft.com/office/drawing/2014/main" xmlns="" id="{25142F50-0EE6-B61A-7AC2-B97D2A923AC8}"/>
              </a:ext>
            </a:extLst>
          </p:cNvPr>
          <p:cNvCxnSpPr/>
          <p:nvPr/>
        </p:nvCxnSpPr>
        <p:spPr>
          <a:xfrm>
            <a:off x="511806" y="5348853"/>
            <a:ext cx="8371656"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C81C349F-41BA-C976-DEAE-54AAF4DA6E41}"/>
              </a:ext>
            </a:extLst>
          </p:cNvPr>
          <p:cNvCxnSpPr/>
          <p:nvPr/>
        </p:nvCxnSpPr>
        <p:spPr>
          <a:xfrm>
            <a:off x="8540562" y="914400"/>
            <a:ext cx="0" cy="52578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1"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3" name="Заголовок 1">
            <a:extLst>
              <a:ext uri="{FF2B5EF4-FFF2-40B4-BE49-F238E27FC236}">
                <a16:creationId xmlns:a16="http://schemas.microsoft.com/office/drawing/2014/main" xmlns="" id="{FF6D3279-E913-DCDC-2A71-A4237FE7B799}"/>
              </a:ext>
            </a:extLst>
          </p:cNvPr>
          <p:cNvSpPr txBox="1">
            <a:spLocks/>
          </p:cNvSpPr>
          <p:nvPr/>
        </p:nvSpPr>
        <p:spPr>
          <a:xfrm>
            <a:off x="8540562" y="63387"/>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16</a:t>
            </a:r>
            <a:endParaRPr lang="ru-RU" b="1" dirty="0">
              <a:solidFill>
                <a:srgbClr val="004E90"/>
              </a:solidFill>
              <a:latin typeface="Helvetica" pitchFamily="2" charset="0"/>
            </a:endParaRPr>
          </a:p>
        </p:txBody>
      </p:sp>
      <p:sp>
        <p:nvSpPr>
          <p:cNvPr id="2" name="Прямоугольник 1"/>
          <p:cNvSpPr/>
          <p:nvPr/>
        </p:nvSpPr>
        <p:spPr>
          <a:xfrm>
            <a:off x="503958" y="131746"/>
            <a:ext cx="3608617" cy="400110"/>
          </a:xfrm>
          <a:prstGeom prst="rect">
            <a:avLst/>
          </a:prstGeom>
        </p:spPr>
        <p:txBody>
          <a:bodyPr wrap="none">
            <a:spAutoFit/>
          </a:bodyPr>
          <a:lstStyle/>
          <a:p>
            <a:pPr marL="12065" marR="5080">
              <a:spcBef>
                <a:spcPts val="100"/>
              </a:spcBef>
              <a:buClr>
                <a:srgbClr val="83992A"/>
              </a:buClr>
              <a:buSzPct val="114583"/>
              <a:tabLst>
                <a:tab pos="299720" algn="l"/>
              </a:tabLst>
            </a:pPr>
            <a:r>
              <a:rPr lang="ru-RU" sz="2000" dirty="0">
                <a:solidFill>
                  <a:srgbClr val="004E91"/>
                </a:solidFill>
                <a:latin typeface="Helvetica" pitchFamily="2" charset="0"/>
              </a:rPr>
              <a:t>Противодействие коррупции</a:t>
            </a:r>
          </a:p>
        </p:txBody>
      </p:sp>
      <p:sp>
        <p:nvSpPr>
          <p:cNvPr id="3" name="Прямоугольник 2"/>
          <p:cNvSpPr/>
          <p:nvPr/>
        </p:nvSpPr>
        <p:spPr>
          <a:xfrm>
            <a:off x="457200" y="1143000"/>
            <a:ext cx="7772400" cy="3046988"/>
          </a:xfrm>
          <a:prstGeom prst="rect">
            <a:avLst/>
          </a:prstGeom>
        </p:spPr>
        <p:txBody>
          <a:bodyPr wrap="square">
            <a:spAutoFit/>
          </a:bodyPr>
          <a:lstStyle/>
          <a:p>
            <a:pPr marL="12700" marR="5715">
              <a:lnSpc>
                <a:spcPct val="100000"/>
              </a:lnSpc>
              <a:tabLst>
                <a:tab pos="994410" algn="l"/>
              </a:tabLst>
            </a:pPr>
            <a:r>
              <a:rPr lang="ru-RU" sz="1600" dirty="0">
                <a:latin typeface="Helvetica" pitchFamily="2" charset="0"/>
              </a:rPr>
              <a:t>Меры по предупреждению коррупции, принимаемые в организации, могут включать:</a:t>
            </a:r>
          </a:p>
          <a:p>
            <a:pPr marL="12700" marR="6350">
              <a:lnSpc>
                <a:spcPct val="100000"/>
              </a:lnSpc>
              <a:tabLst>
                <a:tab pos="815975" algn="l"/>
              </a:tabLst>
            </a:pPr>
            <a:r>
              <a:rPr lang="ru-RU" sz="1600" dirty="0">
                <a:latin typeface="Helvetica" pitchFamily="2" charset="0"/>
              </a:rPr>
              <a:t>1) определение подразделений или должностных лиц, ответственных за профилактику коррупционных и иных правонарушений;</a:t>
            </a:r>
          </a:p>
          <a:p>
            <a:pPr marL="12700" marR="5080">
              <a:lnSpc>
                <a:spcPct val="100000"/>
              </a:lnSpc>
              <a:tabLst>
                <a:tab pos="1343660" algn="l"/>
              </a:tabLst>
            </a:pPr>
            <a:r>
              <a:rPr lang="ru-RU" sz="1600" dirty="0">
                <a:latin typeface="Helvetica" pitchFamily="2" charset="0"/>
              </a:rPr>
              <a:t>2) </a:t>
            </a:r>
            <a:r>
              <a:rPr lang="ru-RU" sz="1600" dirty="0" smtClean="0">
                <a:latin typeface="Helvetica" pitchFamily="2" charset="0"/>
              </a:rPr>
              <a:t>сотрудничество </a:t>
            </a:r>
            <a:r>
              <a:rPr lang="ru-RU" sz="1600" dirty="0">
                <a:latin typeface="Helvetica" pitchFamily="2" charset="0"/>
              </a:rPr>
              <a:t>организации с правоохранительными органами;</a:t>
            </a:r>
          </a:p>
          <a:p>
            <a:pPr marL="12700" marR="5080">
              <a:lnSpc>
                <a:spcPct val="100000"/>
              </a:lnSpc>
              <a:tabLst>
                <a:tab pos="808355" algn="l"/>
              </a:tabLst>
            </a:pPr>
            <a:r>
              <a:rPr lang="ru-RU" sz="1600" dirty="0">
                <a:latin typeface="Helvetica" pitchFamily="2" charset="0"/>
              </a:rPr>
              <a:t>3) разработку и внедрение в практику стандартов и процедур,   направленных на обеспечение добросовестной работы организации;</a:t>
            </a:r>
          </a:p>
          <a:p>
            <a:pPr marL="12700" marR="5080">
              <a:lnSpc>
                <a:spcPct val="100000"/>
              </a:lnSpc>
              <a:tabLst>
                <a:tab pos="808355" algn="l"/>
              </a:tabLst>
            </a:pPr>
            <a:r>
              <a:rPr lang="ru-RU" sz="1600" dirty="0">
                <a:latin typeface="Helvetica" pitchFamily="2" charset="0"/>
              </a:rPr>
              <a:t>4) принятие кодекса этики и служебного поведения работников организации;</a:t>
            </a:r>
          </a:p>
          <a:p>
            <a:pPr marL="12700" marR="5080">
              <a:lnSpc>
                <a:spcPct val="100000"/>
              </a:lnSpc>
              <a:spcBef>
                <a:spcPts val="5"/>
              </a:spcBef>
              <a:tabLst>
                <a:tab pos="983615" algn="l"/>
              </a:tabLst>
            </a:pPr>
            <a:r>
              <a:rPr lang="ru-RU" sz="1600" dirty="0">
                <a:latin typeface="Helvetica" pitchFamily="2" charset="0"/>
              </a:rPr>
              <a:t>5) предотвращение и урегулирование конфликта интересов;</a:t>
            </a:r>
          </a:p>
          <a:p>
            <a:pPr marL="12700" marR="6350">
              <a:lnSpc>
                <a:spcPct val="100000"/>
              </a:lnSpc>
              <a:tabLst>
                <a:tab pos="948055" algn="l"/>
                <a:tab pos="948690" algn="l"/>
                <a:tab pos="2463165" algn="l"/>
                <a:tab pos="3865879" algn="l"/>
              </a:tabLst>
            </a:pPr>
            <a:r>
              <a:rPr lang="ru-RU" sz="1600" dirty="0">
                <a:latin typeface="Helvetica" pitchFamily="2" charset="0"/>
              </a:rPr>
              <a:t>6) недопущение составления неофициальной отчетности и использования поддельных документов.</a:t>
            </a:r>
          </a:p>
          <a:p>
            <a:r>
              <a:rPr lang="ru-RU" sz="1600" dirty="0">
                <a:solidFill>
                  <a:srgbClr val="252525"/>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40813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Скругленный прямоугольник 26"/>
          <p:cNvSpPr/>
          <p:nvPr/>
        </p:nvSpPr>
        <p:spPr>
          <a:xfrm>
            <a:off x="174653" y="4846932"/>
            <a:ext cx="2667000" cy="1690856"/>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Скругленный прямоугольник 7">
            <a:extLst>
              <a:ext uri="{FF2B5EF4-FFF2-40B4-BE49-F238E27FC236}">
                <a16:creationId xmlns:a16="http://schemas.microsoft.com/office/drawing/2014/main" xmlns="" id="{DB602738-42D1-E4D4-F84C-D2B6CE1FEDC3}"/>
              </a:ext>
            </a:extLst>
          </p:cNvPr>
          <p:cNvSpPr/>
          <p:nvPr/>
        </p:nvSpPr>
        <p:spPr>
          <a:xfrm>
            <a:off x="6206590" y="2743200"/>
            <a:ext cx="2632610" cy="1855764"/>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25" name="Скругленный прямоугольник 24"/>
          <p:cNvSpPr/>
          <p:nvPr/>
        </p:nvSpPr>
        <p:spPr>
          <a:xfrm>
            <a:off x="3097272" y="2754664"/>
            <a:ext cx="2667000" cy="1844300"/>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4" name="Скругленный прямоугольник 23"/>
          <p:cNvSpPr/>
          <p:nvPr/>
        </p:nvSpPr>
        <p:spPr>
          <a:xfrm>
            <a:off x="169933" y="2743200"/>
            <a:ext cx="2667000" cy="1752600"/>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8" name="Скругленный прямоугольник 17">
            <a:extLst>
              <a:ext uri="{FF2B5EF4-FFF2-40B4-BE49-F238E27FC236}">
                <a16:creationId xmlns:a16="http://schemas.microsoft.com/office/drawing/2014/main" xmlns="" id="{DD4D7C87-51CE-3406-BBA1-5F34DFFE8E5A}"/>
              </a:ext>
            </a:extLst>
          </p:cNvPr>
          <p:cNvSpPr/>
          <p:nvPr/>
        </p:nvSpPr>
        <p:spPr>
          <a:xfrm>
            <a:off x="6172199" y="786718"/>
            <a:ext cx="2518310" cy="1640449"/>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chemeClr val="lt1"/>
              </a:solidFill>
            </a:endParaRPr>
          </a:p>
        </p:txBody>
      </p:sp>
      <p:sp>
        <p:nvSpPr>
          <p:cNvPr id="9" name="Скругленный прямоугольник 8">
            <a:extLst>
              <a:ext uri="{FF2B5EF4-FFF2-40B4-BE49-F238E27FC236}">
                <a16:creationId xmlns:a16="http://schemas.microsoft.com/office/drawing/2014/main" xmlns="" id="{DD4D7C87-51CE-3406-BBA1-5F34DFFE8E5A}"/>
              </a:ext>
            </a:extLst>
          </p:cNvPr>
          <p:cNvSpPr/>
          <p:nvPr/>
        </p:nvSpPr>
        <p:spPr>
          <a:xfrm>
            <a:off x="3097272" y="786718"/>
            <a:ext cx="2667000" cy="1626963"/>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chemeClr val="lt1"/>
              </a:solidFill>
            </a:endParaRPr>
          </a:p>
        </p:txBody>
      </p:sp>
      <p:sp>
        <p:nvSpPr>
          <p:cNvPr id="10" name="Скругленный прямоугольник 12">
            <a:extLst>
              <a:ext uri="{FF2B5EF4-FFF2-40B4-BE49-F238E27FC236}">
                <a16:creationId xmlns:a16="http://schemas.microsoft.com/office/drawing/2014/main" xmlns="" id="{6F633C87-5E96-D450-32D0-659B501E4EDF}"/>
              </a:ext>
            </a:extLst>
          </p:cNvPr>
          <p:cNvSpPr/>
          <p:nvPr/>
        </p:nvSpPr>
        <p:spPr>
          <a:xfrm>
            <a:off x="287942" y="4953000"/>
            <a:ext cx="2617010" cy="1800000"/>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Организация проведения </a:t>
            </a:r>
          </a:p>
          <a:p>
            <a:pPr algn="ctr"/>
            <a:r>
              <a:rPr lang="ru-RU" sz="1100" dirty="0">
                <a:solidFill>
                  <a:schemeClr val="tx1"/>
                </a:solidFill>
              </a:rPr>
              <a:t>оценки коррупционных рисков</a:t>
            </a:r>
          </a:p>
        </p:txBody>
      </p:sp>
      <p:sp>
        <p:nvSpPr>
          <p:cNvPr id="13"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4" name="object 2"/>
          <p:cNvSpPr txBox="1"/>
          <p:nvPr/>
        </p:nvSpPr>
        <p:spPr>
          <a:xfrm>
            <a:off x="269735" y="79168"/>
            <a:ext cx="8496974" cy="489236"/>
          </a:xfrm>
          <a:prstGeom prst="rect">
            <a:avLst/>
          </a:prstGeom>
        </p:spPr>
        <p:txBody>
          <a:bodyPr vert="horz" wrap="square" lIns="0" tIns="12700" rIns="0" bIns="0" rtlCol="0">
            <a:spAutoFit/>
          </a:bodyPr>
          <a:lstStyle/>
          <a:p>
            <a:pPr marL="12065" marR="5080" indent="0">
              <a:lnSpc>
                <a:spcPts val="1800"/>
              </a:lnSpc>
              <a:spcBef>
                <a:spcPts val="100"/>
              </a:spcBef>
              <a:buClr>
                <a:srgbClr val="83992A"/>
              </a:buClr>
              <a:buSzPct val="114583"/>
              <a:buNone/>
              <a:tabLst>
                <a:tab pos="299720" algn="l"/>
              </a:tabLst>
            </a:pPr>
            <a:r>
              <a:rPr lang="ru-RU" sz="2000" dirty="0">
                <a:solidFill>
                  <a:srgbClr val="004E91"/>
                </a:solidFill>
                <a:latin typeface="Helvetica" pitchFamily="2" charset="0"/>
              </a:rPr>
              <a:t>Обязанности подразделений или должностных лиц, </a:t>
            </a:r>
            <a:r>
              <a:rPr lang="ru-RU" sz="2000" dirty="0" smtClean="0">
                <a:solidFill>
                  <a:srgbClr val="004E91"/>
                </a:solidFill>
                <a:latin typeface="Helvetica" pitchFamily="2" charset="0"/>
              </a:rPr>
              <a:t>ответственных</a:t>
            </a:r>
          </a:p>
          <a:p>
            <a:pPr marL="12065" marR="5080" indent="0">
              <a:lnSpc>
                <a:spcPts val="1800"/>
              </a:lnSpc>
              <a:spcBef>
                <a:spcPts val="100"/>
              </a:spcBef>
              <a:buClr>
                <a:srgbClr val="83992A"/>
              </a:buClr>
              <a:buSzPct val="114583"/>
              <a:buNone/>
              <a:tabLst>
                <a:tab pos="299720" algn="l"/>
              </a:tabLst>
            </a:pPr>
            <a:r>
              <a:rPr lang="ru-RU" sz="2000" dirty="0" smtClean="0">
                <a:solidFill>
                  <a:srgbClr val="004E91"/>
                </a:solidFill>
                <a:latin typeface="Helvetica" pitchFamily="2" charset="0"/>
              </a:rPr>
              <a:t>за </a:t>
            </a:r>
            <a:r>
              <a:rPr lang="ru-RU" sz="2000" dirty="0">
                <a:solidFill>
                  <a:srgbClr val="004E91"/>
                </a:solidFill>
                <a:latin typeface="Helvetica" pitchFamily="2" charset="0"/>
              </a:rPr>
              <a:t>профилактику коррупционных и иных правонарушений</a:t>
            </a:r>
          </a:p>
        </p:txBody>
      </p:sp>
      <p:sp>
        <p:nvSpPr>
          <p:cNvPr id="15"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1</a:t>
            </a:r>
            <a:r>
              <a:rPr lang="en-US" b="1" dirty="0" smtClean="0">
                <a:solidFill>
                  <a:srgbClr val="004E90"/>
                </a:solidFill>
                <a:latin typeface="Helvetica" pitchFamily="2" charset="0"/>
              </a:rPr>
              <a:t>7</a:t>
            </a:r>
            <a:endParaRPr lang="ru-RU" b="1" dirty="0">
              <a:solidFill>
                <a:srgbClr val="004E90"/>
              </a:solidFill>
              <a:latin typeface="Helvetica" pitchFamily="2" charset="0"/>
            </a:endParaRPr>
          </a:p>
        </p:txBody>
      </p:sp>
      <p:sp>
        <p:nvSpPr>
          <p:cNvPr id="11" name="Скругленный прямоугольник 10">
            <a:extLst>
              <a:ext uri="{FF2B5EF4-FFF2-40B4-BE49-F238E27FC236}">
                <a16:creationId xmlns:a16="http://schemas.microsoft.com/office/drawing/2014/main" xmlns="" id="{DB602738-42D1-E4D4-F84C-D2B6CE1FEDC3}"/>
              </a:ext>
            </a:extLst>
          </p:cNvPr>
          <p:cNvSpPr/>
          <p:nvPr/>
        </p:nvSpPr>
        <p:spPr>
          <a:xfrm>
            <a:off x="6225640" y="4841011"/>
            <a:ext cx="2632610" cy="1782993"/>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Организация   обучающих</a:t>
            </a:r>
          </a:p>
          <a:p>
            <a:pPr algn="ctr"/>
            <a:r>
              <a:rPr lang="ru-RU" sz="1350" dirty="0"/>
              <a:t>  </a:t>
            </a:r>
            <a:r>
              <a:rPr lang="ru-RU" sz="1350" dirty="0" smtClean="0"/>
              <a:t>работников</a:t>
            </a:r>
            <a:endParaRPr lang="ru-RU" sz="1350" dirty="0"/>
          </a:p>
        </p:txBody>
      </p:sp>
      <p:sp>
        <p:nvSpPr>
          <p:cNvPr id="16" name="Скругленный прямоугольник 15">
            <a:extLst>
              <a:ext uri="{FF2B5EF4-FFF2-40B4-BE49-F238E27FC236}">
                <a16:creationId xmlns:a16="http://schemas.microsoft.com/office/drawing/2014/main" xmlns="" id="{DB602738-42D1-E4D4-F84C-D2B6CE1FEDC3}"/>
              </a:ext>
            </a:extLst>
          </p:cNvPr>
          <p:cNvSpPr/>
          <p:nvPr/>
        </p:nvSpPr>
        <p:spPr>
          <a:xfrm>
            <a:off x="310285" y="2895600"/>
            <a:ext cx="2617010" cy="1855764"/>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endParaRPr>
          </a:p>
          <a:p>
            <a:pPr algn="ctr"/>
            <a:r>
              <a:rPr lang="ru-RU" sz="1100" dirty="0">
                <a:solidFill>
                  <a:schemeClr val="tx1"/>
                </a:solidFill>
              </a:rPr>
              <a:t>Оказание содействия</a:t>
            </a:r>
          </a:p>
          <a:p>
            <a:pPr algn="ctr"/>
            <a:r>
              <a:rPr lang="ru-RU" sz="1100" dirty="0">
                <a:solidFill>
                  <a:schemeClr val="tx1"/>
                </a:solidFill>
              </a:rPr>
              <a:t>   уполномоченным  представителям  контрольно-надзорных  </a:t>
            </a:r>
          </a:p>
          <a:p>
            <a:pPr algn="ctr"/>
            <a:r>
              <a:rPr lang="ru-RU" sz="1100" dirty="0">
                <a:solidFill>
                  <a:schemeClr val="tx1"/>
                </a:solidFill>
              </a:rPr>
              <a:t>и правоохранительных органов   </a:t>
            </a:r>
          </a:p>
          <a:p>
            <a:pPr algn="ctr"/>
            <a:r>
              <a:rPr lang="ru-RU" sz="1100" dirty="0">
                <a:solidFill>
                  <a:schemeClr val="tx1"/>
                </a:solidFill>
              </a:rPr>
              <a:t>при проведении ими</a:t>
            </a:r>
          </a:p>
          <a:p>
            <a:pPr algn="ctr"/>
            <a:r>
              <a:rPr lang="ru-RU" sz="1100" dirty="0">
                <a:solidFill>
                  <a:schemeClr val="tx1"/>
                </a:solidFill>
              </a:rPr>
              <a:t>инспекционных проверок  </a:t>
            </a:r>
          </a:p>
          <a:p>
            <a:pPr algn="ctr"/>
            <a:r>
              <a:rPr lang="ru-RU" sz="1100" dirty="0">
                <a:solidFill>
                  <a:schemeClr val="tx1"/>
                </a:solidFill>
              </a:rPr>
              <a:t>деятельности организации  </a:t>
            </a:r>
          </a:p>
          <a:p>
            <a:pPr algn="ctr"/>
            <a:r>
              <a:rPr lang="ru-RU" sz="1100" dirty="0">
                <a:solidFill>
                  <a:schemeClr val="tx1"/>
                </a:solidFill>
              </a:rPr>
              <a:t> по вопросам предупреждения </a:t>
            </a:r>
          </a:p>
          <a:p>
            <a:pPr algn="ctr"/>
            <a:r>
              <a:rPr lang="ru-RU" sz="1100" dirty="0">
                <a:solidFill>
                  <a:schemeClr val="tx1"/>
                </a:solidFill>
              </a:rPr>
              <a:t>и противодействия коррупции</a:t>
            </a:r>
          </a:p>
          <a:p>
            <a:pPr algn="ctr"/>
            <a:endParaRPr lang="ru-RU" sz="1100" dirty="0">
              <a:solidFill>
                <a:schemeClr val="tx1"/>
              </a:solidFill>
            </a:endParaRPr>
          </a:p>
        </p:txBody>
      </p:sp>
      <p:sp>
        <p:nvSpPr>
          <p:cNvPr id="17" name="Скругленный прямоугольник 16">
            <a:extLst>
              <a:ext uri="{FF2B5EF4-FFF2-40B4-BE49-F238E27FC236}">
                <a16:creationId xmlns:a16="http://schemas.microsoft.com/office/drawing/2014/main" xmlns="" id="{DB602738-42D1-E4D4-F84C-D2B6CE1FEDC3}"/>
              </a:ext>
            </a:extLst>
          </p:cNvPr>
          <p:cNvSpPr/>
          <p:nvPr/>
        </p:nvSpPr>
        <p:spPr>
          <a:xfrm>
            <a:off x="3211189" y="2895600"/>
            <a:ext cx="2727983" cy="1854884"/>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Оказание содействия  </a:t>
            </a:r>
          </a:p>
          <a:p>
            <a:pPr algn="ctr"/>
            <a:r>
              <a:rPr lang="ru-RU" sz="1100" dirty="0">
                <a:solidFill>
                  <a:schemeClr val="tx1"/>
                </a:solidFill>
              </a:rPr>
              <a:t> уполномоченным  представителям</a:t>
            </a:r>
          </a:p>
          <a:p>
            <a:pPr algn="ctr"/>
            <a:r>
              <a:rPr lang="ru-RU" sz="1100" dirty="0">
                <a:solidFill>
                  <a:schemeClr val="tx1"/>
                </a:solidFill>
              </a:rPr>
              <a:t>правоохранительных органов   при   </a:t>
            </a:r>
          </a:p>
          <a:p>
            <a:pPr algn="ctr"/>
            <a:r>
              <a:rPr lang="ru-RU" sz="1100" dirty="0">
                <a:solidFill>
                  <a:schemeClr val="tx1"/>
                </a:solidFill>
              </a:rPr>
              <a:t>проведении  мероприятий </a:t>
            </a:r>
          </a:p>
          <a:p>
            <a:pPr algn="ctr"/>
            <a:r>
              <a:rPr lang="ru-RU" sz="1100" dirty="0">
                <a:solidFill>
                  <a:schemeClr val="tx1"/>
                </a:solidFill>
              </a:rPr>
              <a:t> по   пресечению</a:t>
            </a:r>
          </a:p>
          <a:p>
            <a:pPr algn="ctr"/>
            <a:r>
              <a:rPr lang="ru-RU" sz="1100" dirty="0">
                <a:solidFill>
                  <a:schemeClr val="tx1"/>
                </a:solidFill>
              </a:rPr>
              <a:t>или   расследованию  </a:t>
            </a:r>
          </a:p>
          <a:p>
            <a:pPr algn="ctr"/>
            <a:r>
              <a:rPr lang="ru-RU" sz="1100" dirty="0">
                <a:solidFill>
                  <a:schemeClr val="tx1"/>
                </a:solidFill>
              </a:rPr>
              <a:t>коррупционных   преступлений,   </a:t>
            </a:r>
          </a:p>
          <a:p>
            <a:pPr algn="ctr"/>
            <a:r>
              <a:rPr lang="ru-RU" sz="1100" dirty="0">
                <a:solidFill>
                  <a:schemeClr val="tx1"/>
                </a:solidFill>
              </a:rPr>
              <a:t>включая   оперативно-</a:t>
            </a:r>
          </a:p>
          <a:p>
            <a:pPr algn="ctr"/>
            <a:r>
              <a:rPr lang="ru-RU" sz="1100" dirty="0">
                <a:solidFill>
                  <a:schemeClr val="tx1"/>
                </a:solidFill>
              </a:rPr>
              <a:t>розыскные мероприятия</a:t>
            </a:r>
          </a:p>
        </p:txBody>
      </p:sp>
      <p:sp>
        <p:nvSpPr>
          <p:cNvPr id="19" name="Скругленный прямоугольник 18"/>
          <p:cNvSpPr/>
          <p:nvPr/>
        </p:nvSpPr>
        <p:spPr>
          <a:xfrm>
            <a:off x="152400" y="754772"/>
            <a:ext cx="2667000" cy="1690856"/>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2" name="Скругленный прямоугольник 21"/>
          <p:cNvSpPr/>
          <p:nvPr/>
        </p:nvSpPr>
        <p:spPr>
          <a:xfrm>
            <a:off x="258946" y="854980"/>
            <a:ext cx="2667000" cy="1690856"/>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Разработка и представление  </a:t>
            </a:r>
          </a:p>
          <a:p>
            <a:pPr algn="ctr"/>
            <a:r>
              <a:rPr lang="ru-RU" sz="1100" dirty="0">
                <a:solidFill>
                  <a:schemeClr val="tx1"/>
                </a:solidFill>
              </a:rPr>
              <a:t> на утверждение руководителю организации  проектов  локальных </a:t>
            </a:r>
          </a:p>
          <a:p>
            <a:pPr algn="ctr"/>
            <a:r>
              <a:rPr lang="ru-RU" sz="1100" dirty="0">
                <a:solidFill>
                  <a:schemeClr val="tx1"/>
                </a:solidFill>
              </a:rPr>
              <a:t>  нормативных   актов организации,</a:t>
            </a:r>
          </a:p>
          <a:p>
            <a:pPr algn="ctr"/>
            <a:r>
              <a:rPr lang="ru-RU" sz="1100" dirty="0">
                <a:solidFill>
                  <a:schemeClr val="tx1"/>
                </a:solidFill>
              </a:rPr>
              <a:t>направленных на </a:t>
            </a:r>
            <a:r>
              <a:rPr lang="ru-RU" sz="1100" dirty="0" smtClean="0">
                <a:solidFill>
                  <a:schemeClr val="tx1"/>
                </a:solidFill>
              </a:rPr>
              <a:t>реализацию </a:t>
            </a:r>
            <a:r>
              <a:rPr lang="ru-RU" sz="1100" dirty="0">
                <a:solidFill>
                  <a:schemeClr val="tx1"/>
                </a:solidFill>
              </a:rPr>
              <a:t>  мер </a:t>
            </a:r>
          </a:p>
          <a:p>
            <a:pPr algn="ctr"/>
            <a:r>
              <a:rPr lang="ru-RU" sz="1100" dirty="0">
                <a:solidFill>
                  <a:schemeClr val="tx1"/>
                </a:solidFill>
              </a:rPr>
              <a:t>  по предупреждению коррупции</a:t>
            </a:r>
          </a:p>
        </p:txBody>
      </p:sp>
      <p:sp>
        <p:nvSpPr>
          <p:cNvPr id="21" name="Скругленный прямоугольник 20">
            <a:extLst>
              <a:ext uri="{FF2B5EF4-FFF2-40B4-BE49-F238E27FC236}">
                <a16:creationId xmlns:a16="http://schemas.microsoft.com/office/drawing/2014/main" xmlns="" id="{DD4D7C87-51CE-3406-BBA1-5F34DFFE8E5A}"/>
              </a:ext>
            </a:extLst>
          </p:cNvPr>
          <p:cNvSpPr/>
          <p:nvPr/>
        </p:nvSpPr>
        <p:spPr>
          <a:xfrm>
            <a:off x="3211189" y="904712"/>
            <a:ext cx="2727983" cy="1626963"/>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Проведение  </a:t>
            </a:r>
          </a:p>
          <a:p>
            <a:pPr algn="ctr"/>
            <a:r>
              <a:rPr lang="ru-RU" sz="1100" dirty="0">
                <a:solidFill>
                  <a:schemeClr val="tx1"/>
                </a:solidFill>
              </a:rPr>
              <a:t>контрольных мероприятий,  </a:t>
            </a:r>
          </a:p>
          <a:p>
            <a:pPr algn="ctr"/>
            <a:r>
              <a:rPr lang="ru-RU" sz="1100" dirty="0">
                <a:solidFill>
                  <a:schemeClr val="tx1"/>
                </a:solidFill>
              </a:rPr>
              <a:t> направленных на выявление коррупционных правонарушений</a:t>
            </a:r>
          </a:p>
          <a:p>
            <a:pPr algn="ctr"/>
            <a:r>
              <a:rPr lang="ru-RU" sz="1100" dirty="0">
                <a:solidFill>
                  <a:schemeClr val="tx1"/>
                </a:solidFill>
              </a:rPr>
              <a:t> работниками организации</a:t>
            </a:r>
          </a:p>
        </p:txBody>
      </p:sp>
      <p:sp>
        <p:nvSpPr>
          <p:cNvPr id="23" name="Скругленный прямоугольник 22">
            <a:extLst>
              <a:ext uri="{FF2B5EF4-FFF2-40B4-BE49-F238E27FC236}">
                <a16:creationId xmlns:a16="http://schemas.microsoft.com/office/drawing/2014/main" xmlns="" id="{DD4D7C87-51CE-3406-BBA1-5F34DFFE8E5A}"/>
              </a:ext>
            </a:extLst>
          </p:cNvPr>
          <p:cNvSpPr/>
          <p:nvPr/>
        </p:nvSpPr>
        <p:spPr>
          <a:xfrm>
            <a:off x="6282790" y="905387"/>
            <a:ext cx="2518310" cy="1640449"/>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Проведение оценки результатов </a:t>
            </a:r>
          </a:p>
          <a:p>
            <a:pPr algn="ctr"/>
            <a:r>
              <a:rPr lang="ru-RU" sz="1100" dirty="0">
                <a:solidFill>
                  <a:schemeClr val="tx1"/>
                </a:solidFill>
              </a:rPr>
              <a:t>  антикоррупционной работы   </a:t>
            </a:r>
          </a:p>
          <a:p>
            <a:pPr algn="ctr"/>
            <a:r>
              <a:rPr lang="ru-RU" sz="1100" dirty="0">
                <a:solidFill>
                  <a:schemeClr val="tx1"/>
                </a:solidFill>
              </a:rPr>
              <a:t>и подготовка соответствующих </a:t>
            </a:r>
          </a:p>
          <a:p>
            <a:pPr algn="ctr"/>
            <a:r>
              <a:rPr lang="ru-RU" sz="1100" dirty="0">
                <a:solidFill>
                  <a:schemeClr val="tx1"/>
                </a:solidFill>
              </a:rPr>
              <a:t>отчетных материалов </a:t>
            </a:r>
          </a:p>
          <a:p>
            <a:pPr algn="ctr"/>
            <a:r>
              <a:rPr lang="ru-RU" sz="1100" dirty="0">
                <a:solidFill>
                  <a:schemeClr val="tx1"/>
                </a:solidFill>
              </a:rPr>
              <a:t>руководству организации</a:t>
            </a:r>
          </a:p>
        </p:txBody>
      </p:sp>
      <p:sp>
        <p:nvSpPr>
          <p:cNvPr id="26" name="Скругленный прямоугольник 25">
            <a:extLst>
              <a:ext uri="{FF2B5EF4-FFF2-40B4-BE49-F238E27FC236}">
                <a16:creationId xmlns:a16="http://schemas.microsoft.com/office/drawing/2014/main" xmlns="" id="{DB602738-42D1-E4D4-F84C-D2B6CE1FEDC3}"/>
              </a:ext>
            </a:extLst>
          </p:cNvPr>
          <p:cNvSpPr/>
          <p:nvPr/>
        </p:nvSpPr>
        <p:spPr>
          <a:xfrm>
            <a:off x="6323251" y="2903486"/>
            <a:ext cx="2632610" cy="1855764"/>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1"/>
                </a:solidFill>
              </a:rPr>
              <a:t>Прием и рассмотрение сообщений</a:t>
            </a:r>
          </a:p>
          <a:p>
            <a:pPr algn="ctr"/>
            <a:r>
              <a:rPr lang="ru-RU" sz="1050" dirty="0">
                <a:solidFill>
                  <a:schemeClr val="tx1"/>
                </a:solidFill>
              </a:rPr>
              <a:t> о случаях склонения работников к</a:t>
            </a:r>
          </a:p>
          <a:p>
            <a:pPr algn="ctr"/>
            <a:r>
              <a:rPr lang="ru-RU" sz="1050" dirty="0">
                <a:solidFill>
                  <a:schemeClr val="tx1"/>
                </a:solidFill>
              </a:rPr>
              <a:t>совершению коррупционных </a:t>
            </a:r>
          </a:p>
          <a:p>
            <a:pPr algn="ctr"/>
            <a:r>
              <a:rPr lang="ru-RU" sz="1050" dirty="0">
                <a:solidFill>
                  <a:schemeClr val="tx1"/>
                </a:solidFill>
              </a:rPr>
              <a:t>правонарушений в интересах </a:t>
            </a:r>
          </a:p>
          <a:p>
            <a:pPr algn="ctr"/>
            <a:r>
              <a:rPr lang="ru-RU" sz="1050" dirty="0">
                <a:solidFill>
                  <a:schemeClr val="tx1"/>
                </a:solidFill>
              </a:rPr>
              <a:t>или от имени иной</a:t>
            </a:r>
          </a:p>
          <a:p>
            <a:pPr algn="ctr"/>
            <a:r>
              <a:rPr lang="ru-RU" sz="1050" dirty="0">
                <a:solidFill>
                  <a:schemeClr val="tx1"/>
                </a:solidFill>
              </a:rPr>
              <a:t>организации, а также о случаях </a:t>
            </a:r>
          </a:p>
          <a:p>
            <a:pPr algn="ctr"/>
            <a:r>
              <a:rPr lang="ru-RU" sz="1050" dirty="0">
                <a:solidFill>
                  <a:schemeClr val="tx1"/>
                </a:solidFill>
              </a:rPr>
              <a:t>совершения коррупционных</a:t>
            </a:r>
          </a:p>
          <a:p>
            <a:pPr algn="ctr"/>
            <a:r>
              <a:rPr lang="ru-RU" sz="1050" dirty="0">
                <a:solidFill>
                  <a:schemeClr val="tx1"/>
                </a:solidFill>
              </a:rPr>
              <a:t> правонарушений работниками, контрагентами</a:t>
            </a:r>
          </a:p>
          <a:p>
            <a:pPr algn="ctr"/>
            <a:r>
              <a:rPr lang="ru-RU" sz="1050" dirty="0">
                <a:solidFill>
                  <a:schemeClr val="tx1"/>
                </a:solidFill>
              </a:rPr>
              <a:t> организации или иными лицами</a:t>
            </a:r>
          </a:p>
        </p:txBody>
      </p:sp>
      <p:sp>
        <p:nvSpPr>
          <p:cNvPr id="12" name="Скругленный прямоугольник 11">
            <a:extLst>
              <a:ext uri="{FF2B5EF4-FFF2-40B4-BE49-F238E27FC236}">
                <a16:creationId xmlns:a16="http://schemas.microsoft.com/office/drawing/2014/main" xmlns="" id="{DB602738-42D1-E4D4-F84C-D2B6CE1FEDC3}"/>
              </a:ext>
            </a:extLst>
          </p:cNvPr>
          <p:cNvSpPr/>
          <p:nvPr/>
        </p:nvSpPr>
        <p:spPr>
          <a:xfrm>
            <a:off x="3097272" y="4855698"/>
            <a:ext cx="2841900" cy="1800000"/>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28" name="Скругленный прямоугольник 27">
            <a:extLst>
              <a:ext uri="{FF2B5EF4-FFF2-40B4-BE49-F238E27FC236}">
                <a16:creationId xmlns:a16="http://schemas.microsoft.com/office/drawing/2014/main" xmlns="" id="{DB602738-42D1-E4D4-F84C-D2B6CE1FEDC3}"/>
              </a:ext>
            </a:extLst>
          </p:cNvPr>
          <p:cNvSpPr/>
          <p:nvPr/>
        </p:nvSpPr>
        <p:spPr>
          <a:xfrm>
            <a:off x="3211189" y="4953000"/>
            <a:ext cx="2841900" cy="1800000"/>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Организация   заполнения  </a:t>
            </a:r>
          </a:p>
          <a:p>
            <a:pPr algn="ctr"/>
            <a:r>
              <a:rPr lang="ru-RU" sz="1100" dirty="0">
                <a:solidFill>
                  <a:schemeClr val="tx1"/>
                </a:solidFill>
              </a:rPr>
              <a:t>и   рассмотрения   деклараций </a:t>
            </a:r>
          </a:p>
          <a:p>
            <a:pPr algn="ctr"/>
            <a:r>
              <a:rPr lang="ru-RU" sz="1100" dirty="0">
                <a:solidFill>
                  <a:schemeClr val="tx1"/>
                </a:solidFill>
              </a:rPr>
              <a:t>  о   конфликте интересов</a:t>
            </a:r>
          </a:p>
        </p:txBody>
      </p:sp>
      <p:sp>
        <p:nvSpPr>
          <p:cNvPr id="29" name="Скругленный прямоугольник 28">
            <a:extLst>
              <a:ext uri="{FF2B5EF4-FFF2-40B4-BE49-F238E27FC236}">
                <a16:creationId xmlns:a16="http://schemas.microsoft.com/office/drawing/2014/main" xmlns="" id="{DB602738-42D1-E4D4-F84C-D2B6CE1FEDC3}"/>
              </a:ext>
            </a:extLst>
          </p:cNvPr>
          <p:cNvSpPr/>
          <p:nvPr/>
        </p:nvSpPr>
        <p:spPr>
          <a:xfrm>
            <a:off x="6323251" y="5000352"/>
            <a:ext cx="2632610" cy="1782993"/>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Организация   обучающих</a:t>
            </a:r>
          </a:p>
          <a:p>
            <a:pPr algn="ctr"/>
            <a:r>
              <a:rPr lang="ru-RU" sz="1100" dirty="0">
                <a:solidFill>
                  <a:schemeClr val="tx1"/>
                </a:solidFill>
              </a:rPr>
              <a:t>  мероприятий   по   вопросам   </a:t>
            </a:r>
          </a:p>
          <a:p>
            <a:pPr algn="ctr"/>
            <a:r>
              <a:rPr lang="ru-RU" sz="1100" dirty="0">
                <a:solidFill>
                  <a:schemeClr val="tx1"/>
                </a:solidFill>
              </a:rPr>
              <a:t>профилактики  </a:t>
            </a:r>
          </a:p>
          <a:p>
            <a:pPr algn="ctr"/>
            <a:r>
              <a:rPr lang="ru-RU" sz="1100" dirty="0">
                <a:solidFill>
                  <a:schemeClr val="tx1"/>
                </a:solidFill>
              </a:rPr>
              <a:t> и противодействия   коррупции </a:t>
            </a:r>
          </a:p>
          <a:p>
            <a:pPr algn="ctr"/>
            <a:r>
              <a:rPr lang="ru-RU" sz="1100" dirty="0">
                <a:solidFill>
                  <a:schemeClr val="tx1"/>
                </a:solidFill>
              </a:rPr>
              <a:t>  и индивидуального  </a:t>
            </a:r>
          </a:p>
          <a:p>
            <a:pPr algn="ctr"/>
            <a:r>
              <a:rPr lang="ru-RU" sz="1100" dirty="0">
                <a:solidFill>
                  <a:schemeClr val="tx1"/>
                </a:solidFill>
              </a:rPr>
              <a:t> консультирования</a:t>
            </a:r>
          </a:p>
          <a:p>
            <a:pPr algn="ctr"/>
            <a:r>
              <a:rPr lang="ru-RU" sz="1100" dirty="0">
                <a:solidFill>
                  <a:schemeClr val="tx1"/>
                </a:solidFill>
              </a:rPr>
              <a:t>работников</a:t>
            </a:r>
          </a:p>
        </p:txBody>
      </p:sp>
    </p:spTree>
    <p:extLst>
      <p:ext uri="{BB962C8B-B14F-4D97-AF65-F5344CB8AC3E}">
        <p14:creationId xmlns:p14="http://schemas.microsoft.com/office/powerpoint/2010/main" xmlns="" val="24199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childTnLst>
                                </p:cTn>
                              </p:par>
                            </p:childTnLst>
                          </p:cTn>
                        </p:par>
                        <p:par>
                          <p:cTn id="8" fill="hold">
                            <p:stCondLst>
                              <p:cond delay="60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0"/>
                                        <p:tgtEl>
                                          <p:spTgt spid="8"/>
                                        </p:tgtEl>
                                      </p:cBhvr>
                                    </p:animEffect>
                                  </p:childTnLst>
                                </p:cTn>
                              </p:par>
                            </p:childTnLst>
                          </p:cTn>
                        </p:par>
                        <p:par>
                          <p:cTn id="12" fill="hold">
                            <p:stCondLst>
                              <p:cond delay="120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0"/>
                                        <p:tgtEl>
                                          <p:spTgt spid="10"/>
                                        </p:tgtEl>
                                      </p:cBhvr>
                                    </p:animEffect>
                                  </p:childTnLst>
                                </p:cTn>
                              </p:par>
                            </p:childTnLst>
                          </p:cTn>
                        </p:par>
                        <p:par>
                          <p:cTn id="16" fill="hold">
                            <p:stCondLst>
                              <p:cond delay="18000"/>
                            </p:stCondLst>
                            <p:childTnLst>
                              <p:par>
                                <p:cTn id="17" presetID="10"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0"/>
                                        <p:tgtEl>
                                          <p:spTgt spid="11"/>
                                        </p:tgtEl>
                                      </p:cBhvr>
                                    </p:animEffect>
                                  </p:childTnLst>
                                </p:cTn>
                              </p:par>
                            </p:childTnLst>
                          </p:cTn>
                        </p:par>
                        <p:par>
                          <p:cTn id="20" fill="hold">
                            <p:stCondLst>
                              <p:cond delay="24000"/>
                            </p:stCondLst>
                            <p:childTnLst>
                              <p:par>
                                <p:cTn id="21" presetID="10"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0"/>
                                        <p:tgtEl>
                                          <p:spTgt spid="12"/>
                                        </p:tgtEl>
                                      </p:cBhvr>
                                    </p:animEffect>
                                  </p:childTnLst>
                                </p:cTn>
                              </p:par>
                            </p:childTnLst>
                          </p:cTn>
                        </p:par>
                        <p:par>
                          <p:cTn id="24" fill="hold">
                            <p:stCondLst>
                              <p:cond delay="30000"/>
                            </p:stCondLst>
                            <p:childTnLst>
                              <p:par>
                                <p:cTn id="25" presetID="10" presetClass="entr" presetSubtype="0" fill="hold" grpId="0" nodeType="after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0"/>
                                        <p:tgtEl>
                                          <p:spTgt spid="16"/>
                                        </p:tgtEl>
                                      </p:cBhvr>
                                    </p:animEffect>
                                  </p:childTnLst>
                                </p:cTn>
                              </p:par>
                            </p:childTnLst>
                          </p:cTn>
                        </p:par>
                        <p:par>
                          <p:cTn id="28" fill="hold">
                            <p:stCondLst>
                              <p:cond delay="36000"/>
                            </p:stCondLst>
                            <p:childTnLst>
                              <p:par>
                                <p:cTn id="29" presetID="10" presetClass="entr" presetSubtype="0" fill="hold" grpId="0" nodeType="afterEffect">
                                  <p:stCondLst>
                                    <p:cond delay="10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0"/>
                                        <p:tgtEl>
                                          <p:spTgt spid="17"/>
                                        </p:tgtEl>
                                      </p:cBhvr>
                                    </p:animEffect>
                                  </p:childTnLst>
                                </p:cTn>
                              </p:par>
                            </p:childTnLst>
                          </p:cTn>
                        </p:par>
                        <p:par>
                          <p:cTn id="32" fill="hold">
                            <p:stCondLst>
                              <p:cond delay="42000"/>
                            </p:stCondLst>
                            <p:childTnLst>
                              <p:par>
                                <p:cTn id="33" presetID="10" presetClass="entr" presetSubtype="0" fill="hold" grpId="0" nodeType="afterEffect">
                                  <p:stCondLst>
                                    <p:cond delay="10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0"/>
                                        <p:tgtEl>
                                          <p:spTgt spid="18"/>
                                        </p:tgtEl>
                                      </p:cBhvr>
                                    </p:animEffect>
                                  </p:childTnLst>
                                </p:cTn>
                              </p:par>
                            </p:childTnLst>
                          </p:cTn>
                        </p:par>
                        <p:par>
                          <p:cTn id="36" fill="hold">
                            <p:stCondLst>
                              <p:cond delay="48000"/>
                            </p:stCondLst>
                            <p:childTnLst>
                              <p:par>
                                <p:cTn id="37" presetID="10" presetClass="entr" presetSubtype="0" fill="hold" grpId="0" nodeType="afterEffect">
                                  <p:stCondLst>
                                    <p:cond delay="10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0"/>
                                        <p:tgtEl>
                                          <p:spTgt spid="21"/>
                                        </p:tgtEl>
                                      </p:cBhvr>
                                    </p:animEffect>
                                  </p:childTnLst>
                                </p:cTn>
                              </p:par>
                            </p:childTnLst>
                          </p:cTn>
                        </p:par>
                        <p:par>
                          <p:cTn id="40" fill="hold">
                            <p:stCondLst>
                              <p:cond delay="54000"/>
                            </p:stCondLst>
                            <p:childTnLst>
                              <p:par>
                                <p:cTn id="41" presetID="10" presetClass="entr" presetSubtype="0" fill="hold" grpId="0" nodeType="afterEffect">
                                  <p:stCondLst>
                                    <p:cond delay="10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0"/>
                                        <p:tgtEl>
                                          <p:spTgt spid="23"/>
                                        </p:tgtEl>
                                      </p:cBhvr>
                                    </p:animEffect>
                                  </p:childTnLst>
                                </p:cTn>
                              </p:par>
                            </p:childTnLst>
                          </p:cTn>
                        </p:par>
                        <p:par>
                          <p:cTn id="44" fill="hold">
                            <p:stCondLst>
                              <p:cond delay="60000"/>
                            </p:stCondLst>
                            <p:childTnLst>
                              <p:par>
                                <p:cTn id="45" presetID="10" presetClass="entr" presetSubtype="0" fill="hold" grpId="0" nodeType="afterEffect">
                                  <p:stCondLst>
                                    <p:cond delay="10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0"/>
                                        <p:tgtEl>
                                          <p:spTgt spid="26"/>
                                        </p:tgtEl>
                                      </p:cBhvr>
                                    </p:animEffect>
                                  </p:childTnLst>
                                </p:cTn>
                              </p:par>
                            </p:childTnLst>
                          </p:cTn>
                        </p:par>
                        <p:par>
                          <p:cTn id="48" fill="hold">
                            <p:stCondLst>
                              <p:cond delay="66000"/>
                            </p:stCondLst>
                            <p:childTnLst>
                              <p:par>
                                <p:cTn id="49" presetID="10" presetClass="entr" presetSubtype="0" fill="hold" grpId="0" nodeType="afterEffect">
                                  <p:stCondLst>
                                    <p:cond delay="100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0"/>
                                        <p:tgtEl>
                                          <p:spTgt spid="28"/>
                                        </p:tgtEl>
                                      </p:cBhvr>
                                    </p:animEffect>
                                  </p:childTnLst>
                                </p:cTn>
                              </p:par>
                            </p:childTnLst>
                          </p:cTn>
                        </p:par>
                        <p:par>
                          <p:cTn id="52" fill="hold">
                            <p:stCondLst>
                              <p:cond delay="72000"/>
                            </p:stCondLst>
                            <p:childTnLst>
                              <p:par>
                                <p:cTn id="53" presetID="10" presetClass="entr" presetSubtype="0" fill="hold" grpId="0" nodeType="afterEffect">
                                  <p:stCondLst>
                                    <p:cond delay="10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9" grpId="0" animBg="1"/>
      <p:bldP spid="10" grpId="0" animBg="1"/>
      <p:bldP spid="11" grpId="0" animBg="1"/>
      <p:bldP spid="16" grpId="0" animBg="1"/>
      <p:bldP spid="17" grpId="0" animBg="1"/>
      <p:bldP spid="21" grpId="0" animBg="1"/>
      <p:bldP spid="23" grpId="0" animBg="1"/>
      <p:bldP spid="26" grpId="0" animBg="1"/>
      <p:bldP spid="12"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9" name="object 2"/>
          <p:cNvSpPr txBox="1"/>
          <p:nvPr/>
        </p:nvSpPr>
        <p:spPr>
          <a:xfrm>
            <a:off x="228600" y="93371"/>
            <a:ext cx="8077874" cy="474489"/>
          </a:xfrm>
          <a:prstGeom prst="rect">
            <a:avLst/>
          </a:prstGeom>
        </p:spPr>
        <p:txBody>
          <a:bodyPr vert="horz" wrap="square" lIns="0" tIns="12700" rIns="0" bIns="0" rtlCol="0">
            <a:spAutoFit/>
          </a:bodyPr>
          <a:lstStyle/>
          <a:p>
            <a:pPr marL="98148" indent="0">
              <a:lnSpc>
                <a:spcPts val="1800"/>
              </a:lnSpc>
              <a:buNone/>
            </a:pPr>
            <a:r>
              <a:rPr lang="ru-RU" dirty="0">
                <a:solidFill>
                  <a:srgbClr val="004E91"/>
                </a:solidFill>
                <a:latin typeface="Helvetica" pitchFamily="2" charset="0"/>
              </a:rPr>
              <a:t>Разработка и внедрение в практику стандартов и процедур, направленных на обеспечение добросовестной работы организации</a:t>
            </a:r>
          </a:p>
        </p:txBody>
      </p:sp>
      <p:sp>
        <p:nvSpPr>
          <p:cNvPr id="20"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1</a:t>
            </a:r>
            <a:r>
              <a:rPr lang="en-US" b="1" dirty="0" smtClean="0">
                <a:solidFill>
                  <a:srgbClr val="004E90"/>
                </a:solidFill>
                <a:latin typeface="Helvetica" pitchFamily="2" charset="0"/>
              </a:rPr>
              <a:t>8</a:t>
            </a:r>
            <a:endParaRPr lang="ru-RU" b="1" dirty="0">
              <a:solidFill>
                <a:srgbClr val="004E90"/>
              </a:solidFill>
              <a:latin typeface="Helvetica" pitchFamily="2" charset="0"/>
            </a:endParaRPr>
          </a:p>
        </p:txBody>
      </p:sp>
      <p:sp>
        <p:nvSpPr>
          <p:cNvPr id="6" name="Прямоугольник 5"/>
          <p:cNvSpPr/>
          <p:nvPr/>
        </p:nvSpPr>
        <p:spPr>
          <a:xfrm>
            <a:off x="148354" y="838200"/>
            <a:ext cx="8534400" cy="5478423"/>
          </a:xfrm>
          <a:prstGeom prst="rect">
            <a:avLst/>
          </a:prstGeom>
        </p:spPr>
        <p:txBody>
          <a:bodyPr wrap="square">
            <a:spAutoFit/>
          </a:bodyPr>
          <a:lstStyle/>
          <a:p>
            <a:pPr marL="12700" indent="-285750">
              <a:buClr>
                <a:srgbClr val="004E91"/>
              </a:buClr>
              <a:buFont typeface="Arial" panose="020B0604020202020204" pitchFamily="34" charset="0"/>
              <a:buChar char="•"/>
            </a:pPr>
            <a:r>
              <a:rPr lang="ru-RU" sz="1400" dirty="0">
                <a:latin typeface="Helvetica" pitchFamily="2" charset="0"/>
              </a:rPr>
              <a:t>Процедура информирования работниками работодателя о случаях склонения их к совершению коррупционных нарушений и порядка рассмотрения таких сообщений, включая создание доступных каналов передачи обозначенной информации (механизмов «обратной связи», телефона доверия и т. п.)</a:t>
            </a:r>
          </a:p>
          <a:p>
            <a:pPr marL="285750" indent="-285750">
              <a:buClr>
                <a:srgbClr val="004E91"/>
              </a:buClr>
              <a:buFont typeface="Arial" panose="020B0604020202020204" pitchFamily="34" charset="0"/>
              <a:buChar char="•"/>
            </a:pPr>
            <a:endParaRPr lang="ru-RU" sz="1400" dirty="0">
              <a:solidFill>
                <a:schemeClr val="dk1"/>
              </a:solidFill>
              <a:latin typeface="Times New Roman" panose="02020603050405020304" pitchFamily="18" charset="0"/>
              <a:cs typeface="Times New Roman" panose="02020603050405020304" pitchFamily="18" charset="0"/>
            </a:endParaRPr>
          </a:p>
          <a:p>
            <a:pPr marL="12700" indent="-285750">
              <a:buClr>
                <a:srgbClr val="004E91"/>
              </a:buClr>
              <a:buFont typeface="Arial" panose="020B0604020202020204" pitchFamily="34" charset="0"/>
              <a:buChar char="•"/>
            </a:pPr>
            <a:r>
              <a:rPr lang="ru-RU" sz="1400" dirty="0">
                <a:latin typeface="Helvetica" pitchFamily="2" charset="0"/>
              </a:rPr>
              <a:t>Процедура информирования работодателя о ставшей известной работнику информации о случаях совершения коррупционных правонарушений другими работниками, контрагентами организации или иными лицами и порядка рассмотрения таких сообщений, включая создание доступных каналов передачи обозначенной информации (механизмов «обратной связи», телефона доверия и т. п.)</a:t>
            </a:r>
          </a:p>
          <a:p>
            <a:pPr marL="285750" indent="-285750">
              <a:buClr>
                <a:srgbClr val="004E91"/>
              </a:buClr>
              <a:buFont typeface="Arial" panose="020B0604020202020204" pitchFamily="34" charset="0"/>
              <a:buChar char="•"/>
            </a:pPr>
            <a:endParaRPr lang="ru-RU" sz="1400" dirty="0">
              <a:solidFill>
                <a:schemeClr val="dk1"/>
              </a:solidFill>
              <a:latin typeface="Times New Roman" panose="02020603050405020304" pitchFamily="18" charset="0"/>
              <a:cs typeface="Times New Roman" panose="02020603050405020304" pitchFamily="18" charset="0"/>
            </a:endParaRPr>
          </a:p>
          <a:p>
            <a:pPr marL="12700" indent="-285750">
              <a:buClr>
                <a:srgbClr val="004E91"/>
              </a:buClr>
              <a:buFont typeface="Arial" panose="020B0604020202020204" pitchFamily="34" charset="0"/>
              <a:buChar char="•"/>
            </a:pPr>
            <a:r>
              <a:rPr lang="ru-RU" sz="1400" dirty="0">
                <a:latin typeface="Helvetica" pitchFamily="2" charset="0"/>
              </a:rPr>
              <a:t>Процедура информирования работниками работодателя о возникновении конфликта интересов и порядка урегулирования выявленного конфликта интересов</a:t>
            </a:r>
          </a:p>
          <a:p>
            <a:pPr marL="285750" indent="-285750">
              <a:buClr>
                <a:srgbClr val="004E91"/>
              </a:buClr>
              <a:buFont typeface="Arial" panose="020B0604020202020204" pitchFamily="34" charset="0"/>
              <a:buChar char="•"/>
            </a:pPr>
            <a:endParaRPr lang="ru-RU" sz="1400" dirty="0">
              <a:solidFill>
                <a:schemeClr val="dk1"/>
              </a:solidFill>
              <a:latin typeface="Times New Roman" panose="02020603050405020304" pitchFamily="18" charset="0"/>
              <a:cs typeface="Times New Roman" panose="02020603050405020304" pitchFamily="18" charset="0"/>
            </a:endParaRPr>
          </a:p>
          <a:p>
            <a:pPr marL="12700" indent="-285750">
              <a:buClr>
                <a:srgbClr val="004E91"/>
              </a:buClr>
              <a:buFont typeface="Arial" panose="020B0604020202020204" pitchFamily="34" charset="0"/>
              <a:buChar char="•"/>
            </a:pPr>
            <a:r>
              <a:rPr lang="ru-RU" sz="1400" dirty="0">
                <a:latin typeface="Helvetica" pitchFamily="2" charset="0"/>
              </a:rPr>
              <a:t>Введение процедур защиты работников, сообщивших о коррупционных правонарушениях в деятельности организации, от формальных и неформальных санкций</a:t>
            </a:r>
          </a:p>
          <a:p>
            <a:pPr marL="285750" indent="-285750">
              <a:buFont typeface="Arial" panose="020B0604020202020204" pitchFamily="34" charset="0"/>
              <a:buChar char="•"/>
            </a:pPr>
            <a:endParaRPr lang="ru-RU" sz="1400" dirty="0">
              <a:solidFill>
                <a:schemeClr val="dk1"/>
              </a:solidFill>
              <a:latin typeface="Times New Roman" panose="02020603050405020304" pitchFamily="18" charset="0"/>
              <a:cs typeface="Times New Roman" panose="02020603050405020304" pitchFamily="18" charset="0"/>
            </a:endParaRPr>
          </a:p>
          <a:p>
            <a:pPr marL="12700" indent="-285750">
              <a:buClr>
                <a:srgbClr val="004E91"/>
              </a:buClr>
              <a:buFont typeface="Arial" panose="020B0604020202020204" pitchFamily="34" charset="0"/>
              <a:buChar char="•"/>
            </a:pPr>
            <a:r>
              <a:rPr lang="ru-RU" sz="1400" dirty="0">
                <a:latin typeface="Helvetica" pitchFamily="2" charset="0"/>
              </a:rPr>
              <a:t>Ежегодное заполнение декларации о конфликте интересов</a:t>
            </a:r>
          </a:p>
          <a:p>
            <a:endParaRPr lang="ru-RU" sz="1400" dirty="0">
              <a:solidFill>
                <a:schemeClr val="dk1"/>
              </a:solidFill>
              <a:latin typeface="Times New Roman" panose="02020603050405020304" pitchFamily="18" charset="0"/>
              <a:cs typeface="Times New Roman" panose="02020603050405020304" pitchFamily="18" charset="0"/>
            </a:endParaRPr>
          </a:p>
          <a:p>
            <a:pPr marL="12700" indent="-285750">
              <a:buClr>
                <a:srgbClr val="004E91"/>
              </a:buClr>
              <a:buFont typeface="Arial" panose="020B0604020202020204" pitchFamily="34" charset="0"/>
              <a:buChar char="•"/>
            </a:pPr>
            <a:r>
              <a:rPr lang="ru-RU" sz="1400" dirty="0">
                <a:latin typeface="Helvetica" pitchFamily="2" charset="0"/>
              </a:rPr>
              <a:t>Проведение периодической оценки коррупционных рисков в целях выявления сфер деятельности организации, наиболее подверженных таким рискам, и разработки соответствующих антикоррупционных мер</a:t>
            </a:r>
          </a:p>
          <a:p>
            <a:endParaRPr lang="ru-RU" sz="1400" dirty="0">
              <a:solidFill>
                <a:schemeClr val="dk1"/>
              </a:solidFill>
              <a:latin typeface="Times New Roman" panose="02020603050405020304" pitchFamily="18" charset="0"/>
              <a:cs typeface="Times New Roman" panose="02020603050405020304" pitchFamily="18" charset="0"/>
            </a:endParaRPr>
          </a:p>
          <a:p>
            <a:pPr marL="12700" indent="-285750">
              <a:buClr>
                <a:srgbClr val="004E91"/>
              </a:buClr>
              <a:buFont typeface="Arial" panose="020B0604020202020204" pitchFamily="34" charset="0"/>
              <a:buChar char="•"/>
            </a:pPr>
            <a:r>
              <a:rPr lang="ru-RU" sz="1400" dirty="0">
                <a:latin typeface="Helvetica" pitchFamily="2" charset="0"/>
              </a:rPr>
              <a:t>Ежегодное ознакомление работников под роспись с нормативными документами, регламентирующими вопросы предупреждения и противодействия коррупции в организации</a:t>
            </a:r>
          </a:p>
        </p:txBody>
      </p:sp>
    </p:spTree>
    <p:extLst>
      <p:ext uri="{BB962C8B-B14F-4D97-AF65-F5344CB8AC3E}">
        <p14:creationId xmlns:p14="http://schemas.microsoft.com/office/powerpoint/2010/main" xmlns="" val="4257571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9" name="object 2"/>
          <p:cNvSpPr txBox="1"/>
          <p:nvPr/>
        </p:nvSpPr>
        <p:spPr>
          <a:xfrm>
            <a:off x="228600" y="113915"/>
            <a:ext cx="8077874" cy="476862"/>
          </a:xfrm>
          <a:prstGeom prst="rect">
            <a:avLst/>
          </a:prstGeom>
        </p:spPr>
        <p:txBody>
          <a:bodyPr vert="horz" wrap="square" lIns="0" tIns="12700" rIns="0" bIns="0" rtlCol="0">
            <a:spAutoFit/>
          </a:bodyPr>
          <a:lstStyle/>
          <a:p>
            <a:pPr marL="12065" marR="5080">
              <a:lnSpc>
                <a:spcPts val="1800"/>
              </a:lnSpc>
              <a:spcBef>
                <a:spcPts val="100"/>
              </a:spcBef>
              <a:buClr>
                <a:srgbClr val="83992A"/>
              </a:buClr>
              <a:buSzPct val="114583"/>
              <a:tabLst>
                <a:tab pos="299720" algn="l"/>
              </a:tabLst>
            </a:pPr>
            <a:r>
              <a:rPr lang="ru-RU" sz="2000" dirty="0">
                <a:solidFill>
                  <a:srgbClr val="004E91"/>
                </a:solidFill>
                <a:latin typeface="Helvetica" pitchFamily="2" charset="0"/>
              </a:rPr>
              <a:t>Принятие кодекса этики и служебного поведения работников организации</a:t>
            </a:r>
          </a:p>
        </p:txBody>
      </p:sp>
      <p:sp>
        <p:nvSpPr>
          <p:cNvPr id="20"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1</a:t>
            </a:r>
            <a:r>
              <a:rPr lang="en-US" b="1" dirty="0" smtClean="0">
                <a:solidFill>
                  <a:srgbClr val="004E90"/>
                </a:solidFill>
                <a:latin typeface="Helvetica" pitchFamily="2" charset="0"/>
              </a:rPr>
              <a:t>9</a:t>
            </a:r>
            <a:endParaRPr lang="ru-RU" b="1" dirty="0">
              <a:solidFill>
                <a:srgbClr val="004E90"/>
              </a:solidFill>
              <a:latin typeface="Helvetica" pitchFamily="2" charset="0"/>
            </a:endParaRPr>
          </a:p>
        </p:txBody>
      </p:sp>
      <p:sp>
        <p:nvSpPr>
          <p:cNvPr id="3" name="Прямоугольник 2"/>
          <p:cNvSpPr/>
          <p:nvPr/>
        </p:nvSpPr>
        <p:spPr>
          <a:xfrm>
            <a:off x="304800" y="914400"/>
            <a:ext cx="8496300" cy="3600986"/>
          </a:xfrm>
          <a:prstGeom prst="rect">
            <a:avLst/>
          </a:prstGeom>
        </p:spPr>
        <p:txBody>
          <a:bodyPr wrap="square">
            <a:spAutoFit/>
          </a:bodyPr>
          <a:lstStyle/>
          <a:p>
            <a:r>
              <a:rPr lang="ru-RU" sz="1400" dirty="0" smtClean="0">
                <a:latin typeface="Helvetica" pitchFamily="2" charset="0"/>
              </a:rPr>
              <a:t>В целях внедрения антикоррупционных стандартов поведения работников в </a:t>
            </a:r>
            <a:r>
              <a:rPr lang="ru-RU" sz="1400" dirty="0">
                <a:latin typeface="Helvetica" pitchFamily="2" charset="0"/>
              </a:rPr>
              <a:t>корпоративную   культуру </a:t>
            </a:r>
            <a:r>
              <a:rPr lang="ru-RU" sz="1400" dirty="0" smtClean="0">
                <a:latin typeface="Helvetica" pitchFamily="2" charset="0"/>
              </a:rPr>
              <a:t>организации </a:t>
            </a:r>
            <a:r>
              <a:rPr lang="ru-RU" sz="1400" dirty="0">
                <a:latin typeface="Helvetica" pitchFamily="2" charset="0"/>
              </a:rPr>
              <a:t>рекомендуется разработать и принять кодекс этики и служебного поведения</a:t>
            </a:r>
          </a:p>
          <a:p>
            <a:r>
              <a:rPr lang="ru-RU" sz="1400" dirty="0">
                <a:latin typeface="Helvetica" pitchFamily="2" charset="0"/>
              </a:rPr>
              <a:t>работников организации.</a:t>
            </a:r>
          </a:p>
          <a:p>
            <a:endParaRPr lang="ru-RU" sz="1400" dirty="0">
              <a:latin typeface="Helvetica" pitchFamily="2" charset="0"/>
            </a:endParaRPr>
          </a:p>
          <a:p>
            <a:r>
              <a:rPr lang="ru-RU" sz="1400" dirty="0">
                <a:latin typeface="Helvetica" pitchFamily="2" charset="0"/>
              </a:rPr>
              <a:t>Примерами   общих ценностей, принципов и правил поведения, которые могут быть закреплены в кодексе, являются:</a:t>
            </a:r>
          </a:p>
          <a:p>
            <a:pPr marL="285750" indent="-285750">
              <a:buClr>
                <a:srgbClr val="004E91"/>
              </a:buClr>
              <a:buFont typeface="Arial" panose="020B0604020202020204" pitchFamily="34" charset="0"/>
              <a:buChar char="•"/>
            </a:pPr>
            <a:r>
              <a:rPr lang="ru-RU" sz="1400" dirty="0">
                <a:latin typeface="Helvetica" pitchFamily="2" charset="0"/>
              </a:rPr>
              <a:t>соблюдение высоких этических стандартов поведения;</a:t>
            </a:r>
          </a:p>
          <a:p>
            <a:pPr marL="285750" indent="-285750">
              <a:buClr>
                <a:srgbClr val="004E91"/>
              </a:buClr>
              <a:buFont typeface="Arial" panose="020B0604020202020204" pitchFamily="34" charset="0"/>
              <a:buChar char="•"/>
            </a:pPr>
            <a:r>
              <a:rPr lang="ru-RU" sz="1400" dirty="0">
                <a:latin typeface="Helvetica" pitchFamily="2" charset="0"/>
              </a:rPr>
              <a:t>поддержание высоких стандартов профессиональной деятельности;</a:t>
            </a:r>
          </a:p>
          <a:p>
            <a:pPr marL="285750" indent="-285750">
              <a:buClr>
                <a:srgbClr val="004E91"/>
              </a:buClr>
              <a:buFont typeface="Arial" panose="020B0604020202020204" pitchFamily="34" charset="0"/>
              <a:buChar char="•"/>
            </a:pPr>
            <a:r>
              <a:rPr lang="ru-RU" sz="1400" dirty="0">
                <a:latin typeface="Helvetica" pitchFamily="2" charset="0"/>
              </a:rPr>
              <a:t>следование лучшим практикам корпоративного управления;</a:t>
            </a:r>
          </a:p>
          <a:p>
            <a:pPr marL="285750" indent="-285750">
              <a:buClr>
                <a:srgbClr val="004E91"/>
              </a:buClr>
              <a:buFont typeface="Arial" panose="020B0604020202020204" pitchFamily="34" charset="0"/>
              <a:buChar char="•"/>
            </a:pPr>
            <a:r>
              <a:rPr lang="ru-RU" sz="1400" dirty="0">
                <a:latin typeface="Helvetica" pitchFamily="2" charset="0"/>
              </a:rPr>
              <a:t>создание и поддержание атмосферы доверия и взаимного уважения;</a:t>
            </a:r>
          </a:p>
          <a:p>
            <a:pPr marL="285750" indent="-285750">
              <a:buClr>
                <a:srgbClr val="004E91"/>
              </a:buClr>
              <a:buFont typeface="Arial" panose="020B0604020202020204" pitchFamily="34" charset="0"/>
              <a:buChar char="•"/>
            </a:pPr>
            <a:r>
              <a:rPr lang="ru-RU" sz="1400" dirty="0">
                <a:latin typeface="Helvetica" pitchFamily="2" charset="0"/>
              </a:rPr>
              <a:t>следование принципу добросовестной конкуренции;</a:t>
            </a:r>
          </a:p>
          <a:p>
            <a:pPr marL="285750" indent="-285750">
              <a:buClr>
                <a:srgbClr val="004E91"/>
              </a:buClr>
              <a:buFont typeface="Arial" panose="020B0604020202020204" pitchFamily="34" charset="0"/>
              <a:buChar char="•"/>
            </a:pPr>
            <a:r>
              <a:rPr lang="ru-RU" sz="1400" dirty="0">
                <a:latin typeface="Helvetica" pitchFamily="2" charset="0"/>
              </a:rPr>
              <a:t>следование принципу социальной ответственности;</a:t>
            </a:r>
          </a:p>
          <a:p>
            <a:pPr marL="285750" indent="-285750">
              <a:buClr>
                <a:srgbClr val="004E91"/>
              </a:buClr>
              <a:buFont typeface="Arial" panose="020B0604020202020204" pitchFamily="34" charset="0"/>
              <a:buChar char="•"/>
            </a:pPr>
            <a:r>
              <a:rPr lang="ru-RU" sz="1400" dirty="0">
                <a:latin typeface="Helvetica" pitchFamily="2" charset="0"/>
              </a:rPr>
              <a:t>соблюдение законности и принятых на себя договорных обязательств;</a:t>
            </a:r>
          </a:p>
          <a:p>
            <a:pPr marL="285750" indent="-285750">
              <a:buClr>
                <a:srgbClr val="004E91"/>
              </a:buClr>
              <a:buFont typeface="Arial" panose="020B0604020202020204" pitchFamily="34" charset="0"/>
              <a:buChar char="•"/>
            </a:pPr>
            <a:r>
              <a:rPr lang="ru-RU" sz="1400" dirty="0">
                <a:latin typeface="Helvetica" pitchFamily="2" charset="0"/>
              </a:rPr>
              <a:t>соблюдение   принципов   объективности   и   честности   при   принятии</a:t>
            </a:r>
          </a:p>
          <a:p>
            <a:r>
              <a:rPr lang="ru-RU" sz="1400" dirty="0">
                <a:latin typeface="Helvetica" pitchFamily="2" charset="0"/>
              </a:rPr>
              <a:t>кадровых решений.</a:t>
            </a: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91060" y="4495800"/>
            <a:ext cx="3361879" cy="2057400"/>
          </a:xfrm>
          <a:prstGeom prst="rect">
            <a:avLst/>
          </a:prstGeom>
        </p:spPr>
      </p:pic>
    </p:spTree>
    <p:extLst>
      <p:ext uri="{BB962C8B-B14F-4D97-AF65-F5344CB8AC3E}">
        <p14:creationId xmlns:p14="http://schemas.microsoft.com/office/powerpoint/2010/main" xmlns="" val="69042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05400" y="798774"/>
            <a:ext cx="2980983" cy="4215297"/>
          </a:xfrm>
          <a:prstGeom prst="rect">
            <a:avLst/>
          </a:prstGeom>
          <a:noFill/>
          <a:ln>
            <a:solidFill>
              <a:schemeClr val="tx2">
                <a:lumMod val="60000"/>
                <a:lumOff val="40000"/>
              </a:schemeClr>
            </a:solidFill>
          </a:ln>
          <a:effectLst>
            <a:outerShdw blurRad="50800" dist="38100" dir="2700000" algn="tl" rotWithShape="0">
              <a:prstClr val="black">
                <a:alpha val="40000"/>
              </a:prstClr>
            </a:outerShdw>
          </a:effectLst>
        </p:spPr>
      </p:pic>
      <p:pic>
        <p:nvPicPr>
          <p:cNvPr id="10" name="Picture 4" descr="Для качественной печати: текущая страница в формате TIFF">
            <a:extLst>
              <a:ext uri="{FF2B5EF4-FFF2-40B4-BE49-F238E27FC236}">
                <a16:creationId xmlns:a16="http://schemas.microsoft.com/office/drawing/2014/main" xmlns="" id="{032EAE24-29C0-4787-4E7F-A79122C6424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798774"/>
            <a:ext cx="3061159" cy="3810000"/>
          </a:xfrm>
          <a:prstGeom prst="rect">
            <a:avLst/>
          </a:prstGeom>
          <a:noFill/>
          <a:ln>
            <a:solidFill>
              <a:schemeClr val="tx2">
                <a:lumMod val="60000"/>
                <a:lumOff val="4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 name="object 2"/>
          <p:cNvSpPr txBox="1"/>
          <p:nvPr/>
        </p:nvSpPr>
        <p:spPr>
          <a:xfrm>
            <a:off x="304126" y="152400"/>
            <a:ext cx="8077874" cy="320601"/>
          </a:xfrm>
          <a:prstGeom prst="rect">
            <a:avLst/>
          </a:prstGeom>
        </p:spPr>
        <p:txBody>
          <a:bodyPr vert="horz" wrap="square" lIns="0" tIns="12700" rIns="0" bIns="0" rtlCol="0">
            <a:spAutoFit/>
          </a:bodyPr>
          <a:lstStyle/>
          <a:p>
            <a:pPr marL="98148" indent="0">
              <a:buNone/>
            </a:pPr>
            <a:r>
              <a:rPr lang="ru-RU" sz="2000" dirty="0">
                <a:solidFill>
                  <a:srgbClr val="004E91"/>
                </a:solidFill>
                <a:latin typeface="Helvetica" pitchFamily="2" charset="0"/>
              </a:rPr>
              <a:t>Основные нормативные акты в сфере противодействия коррупции</a:t>
            </a:r>
          </a:p>
        </p:txBody>
      </p:sp>
      <p:pic>
        <p:nvPicPr>
          <p:cNvPr id="9" name="Picture 2" descr="C:\Niso\2017\2. События\46. Общество Знание\ФЗ 273.jpg">
            <a:extLst>
              <a:ext uri="{FF2B5EF4-FFF2-40B4-BE49-F238E27FC236}">
                <a16:creationId xmlns:a16="http://schemas.microsoft.com/office/drawing/2014/main" xmlns="" id="{EAE8EAFE-4696-3ECE-8A66-8DD4C3E503BC}"/>
              </a:ext>
            </a:extLst>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colorTemperature colorTemp="10828"/>
                    </a14:imgEffect>
                  </a14:imgLayer>
                </a14:imgProps>
              </a:ext>
              <a:ext uri="{28A0092B-C50C-407E-A947-70E740481C1C}">
                <a14:useLocalDpi xmlns:a14="http://schemas.microsoft.com/office/drawing/2010/main" xmlns="" val="0"/>
              </a:ext>
            </a:extLst>
          </a:blip>
          <a:srcRect b="11360"/>
          <a:stretch/>
        </p:blipFill>
        <p:spPr bwMode="auto">
          <a:xfrm>
            <a:off x="2624745" y="2209800"/>
            <a:ext cx="3001427" cy="3962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1"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2" name="Заголовок 1">
            <a:extLst>
              <a:ext uri="{FF2B5EF4-FFF2-40B4-BE49-F238E27FC236}">
                <a16:creationId xmlns:a16="http://schemas.microsoft.com/office/drawing/2014/main" xmlns="" id="{FF6D3279-E913-DCDC-2A71-A4237FE7B799}"/>
              </a:ext>
            </a:extLst>
          </p:cNvPr>
          <p:cNvSpPr txBox="1">
            <a:spLocks/>
          </p:cNvSpPr>
          <p:nvPr/>
        </p:nvSpPr>
        <p:spPr>
          <a:xfrm>
            <a:off x="8610600" y="44285"/>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solidFill>
                  <a:srgbClr val="004E90"/>
                </a:solidFill>
                <a:latin typeface="Helvetica" pitchFamily="2" charset="0"/>
              </a:rPr>
              <a:t>2</a:t>
            </a:r>
          </a:p>
        </p:txBody>
      </p:sp>
      <p:pic>
        <p:nvPicPr>
          <p:cNvPr id="4" name="Рисунок 3"/>
          <p:cNvPicPr>
            <a:picLocks noChangeAspect="1"/>
          </p:cNvPicPr>
          <p:nvPr/>
        </p:nvPicPr>
        <p:blipFill>
          <a:blip r:embed="rId6"/>
          <a:stretch>
            <a:fillRect/>
          </a:stretch>
        </p:blipFill>
        <p:spPr>
          <a:xfrm rot="16200000">
            <a:off x="5331790" y="3312124"/>
            <a:ext cx="3964321" cy="2593299"/>
          </a:xfrm>
          <a:prstGeom prst="rect">
            <a:avLst/>
          </a:prstGeom>
          <a:noFill/>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6222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9" name="object 2"/>
          <p:cNvSpPr txBox="1"/>
          <p:nvPr/>
        </p:nvSpPr>
        <p:spPr>
          <a:xfrm>
            <a:off x="239389" y="208787"/>
            <a:ext cx="8077874" cy="246029"/>
          </a:xfrm>
          <a:prstGeom prst="rect">
            <a:avLst/>
          </a:prstGeom>
        </p:spPr>
        <p:txBody>
          <a:bodyPr vert="horz" wrap="square" lIns="0" tIns="12700" rIns="0" bIns="0" rtlCol="0">
            <a:spAutoFit/>
          </a:bodyPr>
          <a:lstStyle/>
          <a:p>
            <a:pPr marL="12065" marR="5080" indent="0">
              <a:lnSpc>
                <a:spcPts val="1800"/>
              </a:lnSpc>
              <a:spcBef>
                <a:spcPts val="100"/>
              </a:spcBef>
              <a:buClr>
                <a:srgbClr val="83992A"/>
              </a:buClr>
              <a:buSzPct val="114583"/>
              <a:buNone/>
              <a:tabLst>
                <a:tab pos="299720" algn="l"/>
              </a:tabLst>
            </a:pPr>
            <a:r>
              <a:rPr lang="ru-RU" sz="2000" dirty="0">
                <a:solidFill>
                  <a:srgbClr val="004E91"/>
                </a:solidFill>
                <a:latin typeface="Times New Roman" panose="02020603050405020304" pitchFamily="18" charset="0"/>
                <a:cs typeface="Times New Roman" panose="02020603050405020304" pitchFamily="18" charset="0"/>
              </a:rPr>
              <a:t> </a:t>
            </a:r>
            <a:r>
              <a:rPr lang="ru-RU" sz="2000" dirty="0">
                <a:solidFill>
                  <a:srgbClr val="004E91"/>
                </a:solidFill>
                <a:latin typeface="Helvetica" pitchFamily="2" charset="0"/>
              </a:rPr>
              <a:t>Предотвращение и урегулирование конфликта интересов</a:t>
            </a:r>
          </a:p>
        </p:txBody>
      </p:sp>
      <p:sp>
        <p:nvSpPr>
          <p:cNvPr id="20"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4E90"/>
                </a:solidFill>
                <a:latin typeface="Helvetica" pitchFamily="2" charset="0"/>
              </a:rPr>
              <a:t>20</a:t>
            </a:r>
            <a:endParaRPr lang="ru-RU" b="1" dirty="0">
              <a:solidFill>
                <a:srgbClr val="004E90"/>
              </a:solidFill>
              <a:latin typeface="Helvetica" pitchFamily="2" charset="0"/>
            </a:endParaRPr>
          </a:p>
        </p:txBody>
      </p:sp>
      <p:sp>
        <p:nvSpPr>
          <p:cNvPr id="2" name="Прямоугольник 1"/>
          <p:cNvSpPr/>
          <p:nvPr/>
        </p:nvSpPr>
        <p:spPr>
          <a:xfrm>
            <a:off x="239388" y="1447800"/>
            <a:ext cx="8371211" cy="2893100"/>
          </a:xfrm>
          <a:prstGeom prst="rect">
            <a:avLst/>
          </a:prstGeom>
        </p:spPr>
        <p:txBody>
          <a:bodyPr wrap="square">
            <a:spAutoFit/>
          </a:bodyPr>
          <a:lstStyle/>
          <a:p>
            <a:pPr>
              <a:buClr>
                <a:srgbClr val="004E91"/>
              </a:buClr>
            </a:pPr>
            <a:r>
              <a:rPr lang="ru-RU" sz="1400" dirty="0">
                <a:solidFill>
                  <a:srgbClr val="004E91"/>
                </a:solidFill>
                <a:latin typeface="Helvetica" pitchFamily="2" charset="0"/>
              </a:rPr>
              <a:t>Конфликт интересов - </a:t>
            </a:r>
            <a:r>
              <a:rPr lang="ru-RU" sz="1400" dirty="0">
                <a:latin typeface="Helvetica" pitchFamily="2" charset="0"/>
              </a:rPr>
              <a:t>ситуация,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(служебных) обязанностей (осуществление полномочий).</a:t>
            </a:r>
          </a:p>
          <a:p>
            <a:endParaRPr lang="ru-RU" sz="1400" dirty="0">
              <a:solidFill>
                <a:schemeClr val="dk1"/>
              </a:solidFill>
              <a:latin typeface="Times New Roman" panose="02020603050405020304" pitchFamily="18" charset="0"/>
              <a:cs typeface="Times New Roman" panose="02020603050405020304" pitchFamily="18" charset="0"/>
            </a:endParaRPr>
          </a:p>
          <a:p>
            <a:r>
              <a:rPr lang="ru-RU" sz="1400" dirty="0">
                <a:solidFill>
                  <a:srgbClr val="004E91"/>
                </a:solidFill>
                <a:latin typeface="Helvetica" pitchFamily="2" charset="0"/>
              </a:rPr>
              <a:t>Личная заинтересованность </a:t>
            </a:r>
            <a:r>
              <a:rPr lang="ru-RU" sz="1400" dirty="0">
                <a:solidFill>
                  <a:schemeClr val="dk1"/>
                </a:solidFill>
                <a:latin typeface="Times New Roman" panose="02020603050405020304" pitchFamily="18" charset="0"/>
                <a:cs typeface="Times New Roman" panose="02020603050405020304" pitchFamily="18" charset="0"/>
              </a:rPr>
              <a:t>-  </a:t>
            </a:r>
            <a:r>
              <a:rPr lang="ru-RU" sz="1400" dirty="0">
                <a:latin typeface="Helvetica" pitchFamily="2" charset="0"/>
              </a:rPr>
              <a:t>возможность получения доходов в </a:t>
            </a:r>
            <a:r>
              <a:rPr lang="ru-RU" sz="1400" dirty="0">
                <a:solidFill>
                  <a:srgbClr val="004E91"/>
                </a:solidFill>
                <a:latin typeface="Helvetica" pitchFamily="2" charset="0"/>
              </a:rPr>
              <a:t>виде денег, иного имущества, в том числе имущественных прав, услуг имущественного характера, результатов выполненных работ или каких-либо выгод (преимуществ) </a:t>
            </a:r>
            <a:r>
              <a:rPr lang="ru-RU" sz="1400" dirty="0">
                <a:latin typeface="Helvetica" pitchFamily="2" charset="0"/>
              </a:rPr>
              <a:t>лицом и (или) состоящими с ним в близком родстве или свойстве лицами (родителями, супругами, детьми, братьями, сестрами, а также братьями, сестрами, родителями, детьми супругов и супругами детей), гражданами или организациями, с которыми лицо и (или) лица, состоящие с ним в близком родстве или свойстве, связаны имущественными, корпоративными или иными близкими отношениями.</a:t>
            </a:r>
          </a:p>
        </p:txBody>
      </p:sp>
      <p:cxnSp>
        <p:nvCxnSpPr>
          <p:cNvPr id="8" name="Прямая соединительная линия 7">
            <a:extLst>
              <a:ext uri="{FF2B5EF4-FFF2-40B4-BE49-F238E27FC236}">
                <a16:creationId xmlns:a16="http://schemas.microsoft.com/office/drawing/2014/main" xmlns="" id="{C81C349F-41BA-C976-DEAE-54AAF4DA6E41}"/>
              </a:ext>
            </a:extLst>
          </p:cNvPr>
          <p:cNvCxnSpPr/>
          <p:nvPr/>
        </p:nvCxnSpPr>
        <p:spPr>
          <a:xfrm>
            <a:off x="8540562" y="914400"/>
            <a:ext cx="0" cy="52578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C81C349F-41BA-C976-DEAE-54AAF4DA6E41}"/>
              </a:ext>
            </a:extLst>
          </p:cNvPr>
          <p:cNvCxnSpPr/>
          <p:nvPr/>
        </p:nvCxnSpPr>
        <p:spPr>
          <a:xfrm flipH="1">
            <a:off x="1013864" y="4953000"/>
            <a:ext cx="7977736"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2" name="Объект 1">
            <a:extLst>
              <a:ext uri="{FF2B5EF4-FFF2-40B4-BE49-F238E27FC236}">
                <a16:creationId xmlns:a16="http://schemas.microsoft.com/office/drawing/2014/main" xmlns="" id="{0BE54CE6-B002-8825-F615-932351722D3B}"/>
              </a:ext>
            </a:extLst>
          </p:cNvPr>
          <p:cNvSpPr txBox="1">
            <a:spLocks/>
          </p:cNvSpPr>
          <p:nvPr/>
        </p:nvSpPr>
        <p:spPr bwMode="auto">
          <a:xfrm>
            <a:off x="1076296" y="5203031"/>
            <a:ext cx="7344816" cy="681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1630" tIns="40815" rIns="81630" bIns="40815" numCol="1" anchor="t" anchorCtr="0" compatLnSpc="1">
            <a:prstTxWarp prst="textNoShape">
              <a:avLst/>
            </a:prstTxWarp>
          </a:bodyPr>
          <a:lstStyle>
            <a:lvl1pPr marL="325503" indent="-227355" algn="l" rtl="0" eaLnBrk="0" fontAlgn="base" hangingPunct="0">
              <a:spcBef>
                <a:spcPts val="352"/>
              </a:spcBef>
              <a:spcAft>
                <a:spcPct val="0"/>
              </a:spcAft>
              <a:buClr>
                <a:schemeClr val="accent1"/>
              </a:buClr>
              <a:buSzPct val="68000"/>
              <a:buFont typeface="Wingdings 3" pitchFamily="18" charset="2"/>
              <a:buChar char=""/>
              <a:defRPr sz="2400" kern="1200">
                <a:solidFill>
                  <a:schemeClr val="tx1"/>
                </a:solidFill>
                <a:latin typeface="+mn-lt"/>
                <a:ea typeface="+mn-ea"/>
                <a:cs typeface="+mn-cs"/>
              </a:defRPr>
            </a:lvl1pPr>
            <a:lvl2pPr marL="554100" indent="-203750" algn="l" rtl="0" eaLnBrk="0" fontAlgn="base" hangingPunct="0">
              <a:spcBef>
                <a:spcPts val="293"/>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766547" indent="-203750" algn="l" rtl="0" eaLnBrk="0" fontAlgn="base" hangingPunct="0">
              <a:spcBef>
                <a:spcPts val="313"/>
              </a:spcBef>
              <a:spcAft>
                <a:spcPct val="0"/>
              </a:spcAft>
              <a:buClr>
                <a:schemeClr val="accent2"/>
              </a:buClr>
              <a:buSzPct val="100000"/>
              <a:buFont typeface="Wingdings 2" pitchFamily="18" charset="2"/>
              <a:buChar char=""/>
              <a:defRPr sz="1900" kern="1200">
                <a:solidFill>
                  <a:schemeClr val="tx1"/>
                </a:solidFill>
                <a:latin typeface="+mn-lt"/>
                <a:ea typeface="+mn-ea"/>
                <a:cs typeface="+mn-cs"/>
              </a:defRPr>
            </a:lvl3pPr>
            <a:lvl4pPr marL="1019992" indent="-203750" algn="l" rtl="0" eaLnBrk="0" fontAlgn="base" hangingPunct="0">
              <a:spcBef>
                <a:spcPts val="313"/>
              </a:spcBef>
              <a:spcAft>
                <a:spcPct val="0"/>
              </a:spcAft>
              <a:buClr>
                <a:schemeClr val="accent2"/>
              </a:buClr>
              <a:buFont typeface="Wingdings 2" pitchFamily="18" charset="2"/>
              <a:buChar char=""/>
              <a:defRPr sz="1700" kern="1200">
                <a:solidFill>
                  <a:schemeClr val="tx1"/>
                </a:solidFill>
                <a:latin typeface="+mn-lt"/>
                <a:ea typeface="+mn-ea"/>
                <a:cs typeface="+mn-cs"/>
              </a:defRPr>
            </a:lvl4pPr>
            <a:lvl5pPr marL="1223742" indent="-203750" algn="l" rtl="0" eaLnBrk="0" fontAlgn="base" hangingPunct="0">
              <a:spcBef>
                <a:spcPts val="313"/>
              </a:spcBef>
              <a:spcAft>
                <a:spcPct val="0"/>
              </a:spcAft>
              <a:buClr>
                <a:schemeClr val="accent2"/>
              </a:buClr>
              <a:buFont typeface="Wingdings 2" pitchFamily="18" charset="2"/>
              <a:buChar char=""/>
              <a:defRPr sz="1600" kern="1200">
                <a:solidFill>
                  <a:schemeClr val="tx1"/>
                </a:solidFill>
                <a:latin typeface="+mn-lt"/>
                <a:ea typeface="+mn-ea"/>
                <a:cs typeface="+mn-cs"/>
              </a:defRPr>
            </a:lvl5pPr>
            <a:lvl6pPr marL="1428517" indent="-204074" algn="l" rtl="0" eaLnBrk="1" latinLnBrk="0" hangingPunct="1">
              <a:spcBef>
                <a:spcPts val="312"/>
              </a:spcBef>
              <a:buClr>
                <a:schemeClr val="accent3"/>
              </a:buClr>
              <a:buFont typeface="Wingdings 2"/>
              <a:buChar char=""/>
              <a:defRPr kumimoji="0" sz="1600" kern="1200">
                <a:solidFill>
                  <a:schemeClr val="tx1"/>
                </a:solidFill>
                <a:latin typeface="+mn-lt"/>
                <a:ea typeface="+mn-ea"/>
                <a:cs typeface="+mn-cs"/>
              </a:defRPr>
            </a:lvl6pPr>
            <a:lvl7pPr marL="1632591"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7pPr>
            <a:lvl8pPr marL="1836665"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8pPr>
            <a:lvl9pPr marL="2040739" indent="-204074" algn="l" rtl="0" eaLnBrk="1" latinLnBrk="0" hangingPunct="1">
              <a:spcBef>
                <a:spcPts val="312"/>
              </a:spcBef>
              <a:buClr>
                <a:schemeClr val="accent3"/>
              </a:buClr>
              <a:buFont typeface="Wingdings 2"/>
              <a:buChar char=""/>
              <a:defRPr kumimoji="0" sz="1400" kern="1200" baseline="0">
                <a:solidFill>
                  <a:schemeClr val="tx1"/>
                </a:solidFill>
                <a:latin typeface="+mn-lt"/>
                <a:ea typeface="+mn-ea"/>
                <a:cs typeface="+mn-cs"/>
              </a:defRPr>
            </a:lvl9pPr>
            <a:extLst/>
          </a:lstStyle>
          <a:p>
            <a:pPr marL="98148" indent="0" algn="r">
              <a:lnSpc>
                <a:spcPts val="1600"/>
              </a:lnSpc>
              <a:buNone/>
            </a:pPr>
            <a:r>
              <a:rPr lang="ru-RU" sz="1400" dirty="0">
                <a:latin typeface="Helvetica" pitchFamily="2" charset="0"/>
              </a:rPr>
              <a:t>Статья  10  Федерального  закона</a:t>
            </a:r>
          </a:p>
          <a:p>
            <a:pPr marL="98148" indent="0" algn="r">
              <a:lnSpc>
                <a:spcPts val="1600"/>
              </a:lnSpc>
              <a:buNone/>
            </a:pPr>
            <a:r>
              <a:rPr lang="ru-RU" sz="1400" dirty="0">
                <a:latin typeface="Helvetica" pitchFamily="2" charset="0"/>
              </a:rPr>
              <a:t>   от 25 декабря 2008 г. № 273-ФЗ </a:t>
            </a:r>
          </a:p>
          <a:p>
            <a:pPr marL="98148" indent="0" algn="r">
              <a:lnSpc>
                <a:spcPts val="1600"/>
              </a:lnSpc>
              <a:buNone/>
            </a:pPr>
            <a:r>
              <a:rPr lang="ru-RU" sz="1400" dirty="0">
                <a:latin typeface="Helvetica" pitchFamily="2" charset="0"/>
              </a:rPr>
              <a:t>«О противодействии коррупции»</a:t>
            </a:r>
          </a:p>
        </p:txBody>
      </p:sp>
    </p:spTree>
    <p:extLst>
      <p:ext uri="{BB962C8B-B14F-4D97-AF65-F5344CB8AC3E}">
        <p14:creationId xmlns:p14="http://schemas.microsoft.com/office/powerpoint/2010/main" xmlns="" val="38816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9" name="object 2"/>
          <p:cNvSpPr txBox="1"/>
          <p:nvPr/>
        </p:nvSpPr>
        <p:spPr>
          <a:xfrm>
            <a:off x="239389" y="208787"/>
            <a:ext cx="8077874" cy="246029"/>
          </a:xfrm>
          <a:prstGeom prst="rect">
            <a:avLst/>
          </a:prstGeom>
        </p:spPr>
        <p:txBody>
          <a:bodyPr vert="horz" wrap="square" lIns="0" tIns="12700" rIns="0" bIns="0" rtlCol="0">
            <a:spAutoFit/>
          </a:bodyPr>
          <a:lstStyle/>
          <a:p>
            <a:pPr marL="12065" marR="5080" indent="0">
              <a:lnSpc>
                <a:spcPts val="1800"/>
              </a:lnSpc>
              <a:spcBef>
                <a:spcPts val="100"/>
              </a:spcBef>
              <a:buClr>
                <a:srgbClr val="83992A"/>
              </a:buClr>
              <a:buSzPct val="114583"/>
              <a:buNone/>
              <a:tabLst>
                <a:tab pos="299720" algn="l"/>
              </a:tabLst>
            </a:pPr>
            <a:r>
              <a:rPr lang="ru-RU" sz="2000" dirty="0">
                <a:solidFill>
                  <a:srgbClr val="004E91"/>
                </a:solidFill>
                <a:latin typeface="Times New Roman" panose="02020603050405020304" pitchFamily="18" charset="0"/>
                <a:cs typeface="Times New Roman" panose="02020603050405020304" pitchFamily="18" charset="0"/>
              </a:rPr>
              <a:t> </a:t>
            </a:r>
            <a:r>
              <a:rPr lang="ru-RU" sz="2000" dirty="0">
                <a:solidFill>
                  <a:srgbClr val="004E91"/>
                </a:solidFill>
                <a:latin typeface="Helvetica" pitchFamily="2" charset="0"/>
              </a:rPr>
              <a:t>Предотвращение и урегулирование конфликта интересов</a:t>
            </a:r>
          </a:p>
        </p:txBody>
      </p:sp>
      <p:sp>
        <p:nvSpPr>
          <p:cNvPr id="20"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21</a:t>
            </a:r>
            <a:endParaRPr lang="ru-RU" b="1" dirty="0">
              <a:solidFill>
                <a:srgbClr val="004E90"/>
              </a:solidFill>
              <a:latin typeface="Helvetica" pitchFamily="2" charset="0"/>
            </a:endParaRPr>
          </a:p>
        </p:txBody>
      </p:sp>
      <p:sp>
        <p:nvSpPr>
          <p:cNvPr id="4" name="Прямоугольник 3"/>
          <p:cNvSpPr/>
          <p:nvPr/>
        </p:nvSpPr>
        <p:spPr>
          <a:xfrm>
            <a:off x="875288" y="1600200"/>
            <a:ext cx="7086600" cy="1846659"/>
          </a:xfrm>
          <a:prstGeom prst="rect">
            <a:avLst/>
          </a:prstGeom>
        </p:spPr>
        <p:txBody>
          <a:bodyPr wrap="square">
            <a:spAutoFit/>
          </a:bodyPr>
          <a:lstStyle/>
          <a:p>
            <a:r>
              <a:rPr lang="ru-RU" b="1" dirty="0">
                <a:solidFill>
                  <a:srgbClr val="FF0000"/>
                </a:solidFill>
              </a:rPr>
              <a:t>!</a:t>
            </a:r>
            <a:r>
              <a:rPr lang="ru-RU" dirty="0"/>
              <a:t> </a:t>
            </a:r>
            <a:r>
              <a:rPr lang="ru-RU" sz="1600" dirty="0">
                <a:latin typeface="Helvetica" pitchFamily="2" charset="0"/>
              </a:rPr>
              <a:t>Лицо, замещающее должность, замещение которой предусматривает обязанность принимать меры по предотвращению и урегулированию конфликта интересов, обязано уведомить в порядке, определенном представителем нанимателя (работодателем) в соответствии с нормативными правовыми актами Российской Федерации, о возникшем конфликте интересов или о возможности его возникновения, как только ему станет об этом известно. </a:t>
            </a:r>
          </a:p>
        </p:txBody>
      </p:sp>
      <p:sp>
        <p:nvSpPr>
          <p:cNvPr id="6" name="Прямоугольник 5"/>
          <p:cNvSpPr/>
          <p:nvPr/>
        </p:nvSpPr>
        <p:spPr>
          <a:xfrm>
            <a:off x="3745263" y="4800600"/>
            <a:ext cx="4572000" cy="784830"/>
          </a:xfrm>
          <a:prstGeom prst="rect">
            <a:avLst/>
          </a:prstGeom>
        </p:spPr>
        <p:txBody>
          <a:bodyPr>
            <a:spAutoFit/>
          </a:bodyPr>
          <a:lstStyle/>
          <a:p>
            <a:pPr indent="0" algn="r">
              <a:lnSpc>
                <a:spcPts val="1800"/>
              </a:lnSpc>
              <a:buNone/>
            </a:pPr>
            <a:r>
              <a:rPr lang="ru-RU" sz="1400" dirty="0">
                <a:latin typeface="Helvetica" pitchFamily="2" charset="0"/>
              </a:rPr>
              <a:t>Статья 11 Федерального закона</a:t>
            </a:r>
          </a:p>
          <a:p>
            <a:pPr indent="0" algn="r">
              <a:lnSpc>
                <a:spcPts val="1800"/>
              </a:lnSpc>
              <a:buNone/>
            </a:pPr>
            <a:r>
              <a:rPr lang="ru-RU" sz="1400" dirty="0">
                <a:latin typeface="Helvetica" pitchFamily="2" charset="0"/>
              </a:rPr>
              <a:t> от 25 декабря 2008 г. № 273-ФЗ </a:t>
            </a:r>
          </a:p>
          <a:p>
            <a:pPr indent="0" algn="r">
              <a:lnSpc>
                <a:spcPts val="1800"/>
              </a:lnSpc>
              <a:buNone/>
            </a:pPr>
            <a:r>
              <a:rPr lang="ru-RU" sz="1400" dirty="0">
                <a:latin typeface="Helvetica" pitchFamily="2" charset="0"/>
              </a:rPr>
              <a:t>«О противодействии коррупции»</a:t>
            </a:r>
          </a:p>
        </p:txBody>
      </p:sp>
      <p:cxnSp>
        <p:nvCxnSpPr>
          <p:cNvPr id="10" name="Прямая соединительная линия 9">
            <a:extLst>
              <a:ext uri="{FF2B5EF4-FFF2-40B4-BE49-F238E27FC236}">
                <a16:creationId xmlns:a16="http://schemas.microsoft.com/office/drawing/2014/main" xmlns="" id="{C81C349F-41BA-C976-DEAE-54AAF4DA6E41}"/>
              </a:ext>
            </a:extLst>
          </p:cNvPr>
          <p:cNvCxnSpPr/>
          <p:nvPr/>
        </p:nvCxnSpPr>
        <p:spPr>
          <a:xfrm>
            <a:off x="8477849" y="914400"/>
            <a:ext cx="1255" cy="53340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C81C349F-41BA-C976-DEAE-54AAF4DA6E41}"/>
              </a:ext>
            </a:extLst>
          </p:cNvPr>
          <p:cNvCxnSpPr/>
          <p:nvPr/>
        </p:nvCxnSpPr>
        <p:spPr>
          <a:xfrm flipH="1">
            <a:off x="990600" y="4419600"/>
            <a:ext cx="7977736"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43268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9" name="object 2"/>
          <p:cNvSpPr txBox="1"/>
          <p:nvPr/>
        </p:nvSpPr>
        <p:spPr>
          <a:xfrm>
            <a:off x="304126" y="152400"/>
            <a:ext cx="8077874" cy="320601"/>
          </a:xfrm>
          <a:prstGeom prst="rect">
            <a:avLst/>
          </a:prstGeom>
        </p:spPr>
        <p:txBody>
          <a:bodyPr vert="horz" wrap="square" lIns="0" tIns="12700" rIns="0" bIns="0" rtlCol="0">
            <a:spAutoFit/>
          </a:bodyPr>
          <a:lstStyle/>
          <a:p>
            <a:pPr marL="98148" indent="0">
              <a:buNone/>
            </a:pPr>
            <a:r>
              <a:rPr lang="ru-RU" sz="2000" dirty="0" smtClean="0">
                <a:solidFill>
                  <a:srgbClr val="004E91"/>
                </a:solidFill>
                <a:latin typeface="+mj-lt"/>
                <a:cs typeface="Arial" panose="020B0604020202020204" pitchFamily="34" charset="0"/>
              </a:rPr>
              <a:t>Конфликт интересов</a:t>
            </a:r>
            <a:endParaRPr lang="ru-RU" sz="2000" dirty="0">
              <a:solidFill>
                <a:srgbClr val="004E91"/>
              </a:solidFill>
              <a:effectLst/>
              <a:latin typeface="+mj-lt"/>
              <a:cs typeface="Arial" panose="020B0604020202020204" pitchFamily="34" charset="0"/>
            </a:endParaRPr>
          </a:p>
        </p:txBody>
      </p:sp>
      <p:sp>
        <p:nvSpPr>
          <p:cNvPr id="20"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4E90"/>
                </a:solidFill>
                <a:latin typeface="Helvetica" pitchFamily="2" charset="0"/>
              </a:rPr>
              <a:t>22</a:t>
            </a:r>
            <a:endParaRPr lang="ru-RU" b="1" dirty="0">
              <a:solidFill>
                <a:srgbClr val="004E90"/>
              </a:solidFill>
              <a:latin typeface="Helvetica" pitchFamily="2" charset="0"/>
            </a:endParaRPr>
          </a:p>
        </p:txBody>
      </p:sp>
      <p:sp>
        <p:nvSpPr>
          <p:cNvPr id="5" name="Прямоугольник 4"/>
          <p:cNvSpPr/>
          <p:nvPr/>
        </p:nvSpPr>
        <p:spPr>
          <a:xfrm>
            <a:off x="2743201" y="761999"/>
            <a:ext cx="6248400" cy="1600438"/>
          </a:xfrm>
          <a:prstGeom prst="rect">
            <a:avLst/>
          </a:prstGeom>
        </p:spPr>
        <p:txBody>
          <a:bodyPr wrap="square">
            <a:spAutoFit/>
          </a:bodyPr>
          <a:lstStyle/>
          <a:p>
            <a:r>
              <a:rPr lang="ru-RU" sz="1400" b="1" dirty="0" smtClean="0">
                <a:solidFill>
                  <a:srgbClr val="FF0000"/>
                </a:solidFill>
              </a:rPr>
              <a:t>Непринятие</a:t>
            </a:r>
            <a:r>
              <a:rPr lang="ru-RU" sz="1400" b="1" dirty="0" smtClean="0"/>
              <a:t> </a:t>
            </a:r>
            <a:r>
              <a:rPr lang="ru-RU" sz="1400" dirty="0" smtClean="0"/>
              <a:t>стороной конфликта интересов мер по предотвращению или урегулированию – правонарушение, влекущее увольнение(освобождение от должности) в связи с утратой доверия</a:t>
            </a:r>
          </a:p>
          <a:p>
            <a:endParaRPr lang="ru-RU" sz="1400" dirty="0"/>
          </a:p>
          <a:p>
            <a:r>
              <a:rPr lang="ru-RU" sz="1400" dirty="0" smtClean="0"/>
              <a:t>Пункт </a:t>
            </a:r>
            <a:r>
              <a:rPr lang="ru-RU" sz="1400" dirty="0"/>
              <a:t>7.1 статьи 81 Трудового кодекса Российской Федерации от 30.12.2001 № </a:t>
            </a:r>
            <a:r>
              <a:rPr lang="ru-RU" sz="1400" dirty="0" smtClean="0"/>
              <a:t>197-ФЗ </a:t>
            </a:r>
            <a:endParaRPr lang="ru-RU" sz="1400" dirty="0"/>
          </a:p>
          <a:p>
            <a:endParaRPr lang="ru-RU" sz="1400" dirty="0"/>
          </a:p>
        </p:txBody>
      </p:sp>
      <p:sp>
        <p:nvSpPr>
          <p:cNvPr id="8" name="Прямоугольник 7"/>
          <p:cNvSpPr/>
          <p:nvPr/>
        </p:nvSpPr>
        <p:spPr>
          <a:xfrm>
            <a:off x="278325" y="5410200"/>
            <a:ext cx="8739752" cy="954107"/>
          </a:xfrm>
          <a:prstGeom prst="rect">
            <a:avLst/>
          </a:prstGeom>
        </p:spPr>
        <p:txBody>
          <a:bodyPr wrap="square">
            <a:spAutoFit/>
          </a:bodyPr>
          <a:lstStyle/>
          <a:p>
            <a:r>
              <a:rPr lang="ru-RU" sz="1400" b="1" dirty="0" smtClean="0">
                <a:solidFill>
                  <a:srgbClr val="004E91"/>
                </a:solidFill>
              </a:rPr>
              <a:t>Данная </a:t>
            </a:r>
            <a:r>
              <a:rPr lang="ru-RU" sz="1400" b="1" dirty="0">
                <a:solidFill>
                  <a:srgbClr val="004E91"/>
                </a:solidFill>
              </a:rPr>
              <a:t>мера направлена на</a:t>
            </a:r>
            <a:r>
              <a:rPr lang="ru-RU" sz="1400" b="1" dirty="0" smtClean="0">
                <a:solidFill>
                  <a:srgbClr val="004E91"/>
                </a:solidFill>
              </a:rPr>
              <a:t>:</a:t>
            </a:r>
          </a:p>
          <a:p>
            <a:r>
              <a:rPr lang="ru-RU" sz="1400" dirty="0" smtClean="0"/>
              <a:t>-</a:t>
            </a:r>
            <a:r>
              <a:rPr lang="ru-RU" sz="1400" dirty="0"/>
              <a:t>повышение доверия общества к государственным структурам</a:t>
            </a:r>
            <a:r>
              <a:rPr lang="ru-RU" sz="1400" dirty="0" smtClean="0"/>
              <a:t>;</a:t>
            </a:r>
          </a:p>
          <a:p>
            <a:r>
              <a:rPr lang="ru-RU" sz="1400" dirty="0" smtClean="0"/>
              <a:t>-</a:t>
            </a:r>
            <a:r>
              <a:rPr lang="ru-RU" sz="1400" dirty="0"/>
              <a:t>обеспечение условий добросовестного и эффективного исполнения </a:t>
            </a:r>
            <a:r>
              <a:rPr lang="ru-RU" sz="1400" dirty="0" smtClean="0"/>
              <a:t>должностных </a:t>
            </a:r>
            <a:r>
              <a:rPr lang="ru-RU" sz="1400" dirty="0"/>
              <a:t>обязанностей</a:t>
            </a:r>
            <a:r>
              <a:rPr lang="ru-RU" sz="1400" dirty="0" smtClean="0"/>
              <a:t>;</a:t>
            </a:r>
          </a:p>
          <a:p>
            <a:r>
              <a:rPr lang="ru-RU" sz="1400" dirty="0" smtClean="0"/>
              <a:t>-</a:t>
            </a:r>
            <a:r>
              <a:rPr lang="ru-RU" sz="1400" dirty="0"/>
              <a:t>исключение злоупотребления должностным положением</a:t>
            </a:r>
          </a:p>
        </p:txBody>
      </p:sp>
      <p:sp>
        <p:nvSpPr>
          <p:cNvPr id="9" name="Прямоугольник 8"/>
          <p:cNvSpPr/>
          <p:nvPr/>
        </p:nvSpPr>
        <p:spPr>
          <a:xfrm>
            <a:off x="2743201" y="2209800"/>
            <a:ext cx="6248400" cy="1877437"/>
          </a:xfrm>
          <a:prstGeom prst="rect">
            <a:avLst/>
          </a:prstGeom>
        </p:spPr>
        <p:txBody>
          <a:bodyPr wrap="square">
            <a:spAutoFit/>
          </a:bodyPr>
          <a:lstStyle/>
          <a:p>
            <a:r>
              <a:rPr lang="ru-RU" b="1" dirty="0" smtClean="0">
                <a:solidFill>
                  <a:srgbClr val="FF0000"/>
                </a:solidFill>
              </a:rPr>
              <a:t>! </a:t>
            </a:r>
            <a:r>
              <a:rPr lang="ru-RU" sz="1400" dirty="0" smtClean="0"/>
              <a:t>Сведения </a:t>
            </a:r>
            <a:r>
              <a:rPr lang="ru-RU" sz="1400" dirty="0"/>
              <a:t>о применении </a:t>
            </a:r>
            <a:r>
              <a:rPr lang="ru-RU" sz="1400" dirty="0" smtClean="0"/>
              <a:t>взыскания </a:t>
            </a:r>
            <a:r>
              <a:rPr lang="ru-RU" sz="1400" dirty="0"/>
              <a:t>в виде увольнения в связи с утратой доверия за совершение коррупционного правонарушения </a:t>
            </a:r>
            <a:r>
              <a:rPr lang="ru-RU" sz="1400" dirty="0" smtClean="0"/>
              <a:t>включаются </a:t>
            </a:r>
            <a:r>
              <a:rPr lang="ru-RU" sz="1400" dirty="0"/>
              <a:t>в </a:t>
            </a:r>
            <a:r>
              <a:rPr lang="ru-RU" sz="1400" b="1" dirty="0" smtClean="0">
                <a:solidFill>
                  <a:srgbClr val="004E91"/>
                </a:solidFill>
              </a:rPr>
              <a:t>реестр лиц</a:t>
            </a:r>
            <a:r>
              <a:rPr lang="ru-RU" sz="1400" dirty="0"/>
              <a:t>, уволенных в связи с утратой </a:t>
            </a:r>
            <a:r>
              <a:rPr lang="ru-RU" sz="1400" dirty="0" smtClean="0"/>
              <a:t>доверия, который </a:t>
            </a:r>
            <a:r>
              <a:rPr lang="ru-RU" sz="1400" dirty="0"/>
              <a:t>размещен на официальном сайте федеральной государственной информационной системы в области государственной службы в информационно-телекоммуникационной сети «Интернет»  </a:t>
            </a:r>
            <a:r>
              <a:rPr lang="en-US" sz="1400" dirty="0">
                <a:solidFill>
                  <a:srgbClr val="004E91"/>
                </a:solidFill>
                <a:hlinkClick r:id="rId2"/>
              </a:rPr>
              <a:t>https://gossluzhba.gov.ru/reestr</a:t>
            </a:r>
            <a:r>
              <a:rPr lang="ru-RU" sz="1400" dirty="0">
                <a:solidFill>
                  <a:srgbClr val="004E91"/>
                </a:solidFill>
              </a:rPr>
              <a:t> </a:t>
            </a:r>
          </a:p>
          <a:p>
            <a:endParaRPr lang="ru-RU" sz="1400" dirty="0" smtClean="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524" y="856112"/>
            <a:ext cx="2213494" cy="31565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cxnSp>
        <p:nvCxnSpPr>
          <p:cNvPr id="11" name="Прямая соединительная линия 10">
            <a:extLst>
              <a:ext uri="{FF2B5EF4-FFF2-40B4-BE49-F238E27FC236}">
                <a16:creationId xmlns="" xmlns:a16="http://schemas.microsoft.com/office/drawing/2014/main" id="{0EE45239-D774-0335-78A1-07A51C78122A}"/>
              </a:ext>
            </a:extLst>
          </p:cNvPr>
          <p:cNvCxnSpPr/>
          <p:nvPr/>
        </p:nvCxnSpPr>
        <p:spPr>
          <a:xfrm>
            <a:off x="1387270" y="5257800"/>
            <a:ext cx="6172199" cy="0"/>
          </a:xfrm>
          <a:prstGeom prst="line">
            <a:avLst/>
          </a:prstGeom>
          <a:ln>
            <a:solidFill>
              <a:srgbClr val="004E91"/>
            </a:solidFill>
          </a:ln>
        </p:spPr>
        <p:style>
          <a:lnRef idx="2">
            <a:schemeClr val="accent1"/>
          </a:lnRef>
          <a:fillRef idx="0">
            <a:schemeClr val="accent1"/>
          </a:fillRef>
          <a:effectRef idx="1">
            <a:schemeClr val="accent1"/>
          </a:effectRef>
          <a:fontRef idx="minor">
            <a:schemeClr val="tx1"/>
          </a:fontRef>
        </p:style>
      </p:cxnSp>
      <p:sp>
        <p:nvSpPr>
          <p:cNvPr id="14" name="Прямоугольник 13"/>
          <p:cNvSpPr/>
          <p:nvPr/>
        </p:nvSpPr>
        <p:spPr>
          <a:xfrm>
            <a:off x="304801" y="4267200"/>
            <a:ext cx="8686800" cy="738664"/>
          </a:xfrm>
          <a:prstGeom prst="rect">
            <a:avLst/>
          </a:prstGeom>
        </p:spPr>
        <p:txBody>
          <a:bodyPr wrap="square">
            <a:spAutoFit/>
          </a:bodyPr>
          <a:lstStyle/>
          <a:p>
            <a:r>
              <a:rPr lang="ru-RU" sz="1400" dirty="0" smtClean="0"/>
              <a:t>По </a:t>
            </a:r>
            <a:r>
              <a:rPr lang="ru-RU" sz="1400" dirty="0"/>
              <a:t>состоянию на </a:t>
            </a:r>
            <a:r>
              <a:rPr lang="ru-RU" sz="1400" dirty="0" smtClean="0"/>
              <a:t>20 апреля 2023 г. размещены </a:t>
            </a:r>
            <a:r>
              <a:rPr lang="ru-RU" sz="1400" dirty="0"/>
              <a:t>сведения в отношении </a:t>
            </a:r>
            <a:r>
              <a:rPr lang="ru-RU" sz="1400" dirty="0" smtClean="0"/>
              <a:t>37</a:t>
            </a:r>
            <a:r>
              <a:rPr lang="en-US" sz="1400" dirty="0" smtClean="0"/>
              <a:t>67</a:t>
            </a:r>
            <a:r>
              <a:rPr lang="ru-RU" sz="1400" dirty="0" smtClean="0"/>
              <a:t> бывших </a:t>
            </a:r>
            <a:r>
              <a:rPr lang="ru-RU" sz="1400" dirty="0"/>
              <a:t>гражданских и муниципальных </a:t>
            </a:r>
            <a:r>
              <a:rPr lang="ru-RU" sz="1400" dirty="0" smtClean="0"/>
              <a:t>служащих, руководителей учреждений, в том числе за непринятие мер по </a:t>
            </a:r>
            <a:r>
              <a:rPr lang="ru-RU" sz="1400" dirty="0"/>
              <a:t>предотвращению и (или) урегулированию конфликта </a:t>
            </a:r>
            <a:r>
              <a:rPr lang="ru-RU" sz="1400" dirty="0" smtClean="0"/>
              <a:t>интересов</a:t>
            </a:r>
            <a:r>
              <a:rPr lang="ru-RU" sz="1400" dirty="0"/>
              <a:t>.</a:t>
            </a:r>
          </a:p>
        </p:txBody>
      </p:sp>
    </p:spTree>
    <p:extLst>
      <p:ext uri="{BB962C8B-B14F-4D97-AF65-F5344CB8AC3E}">
        <p14:creationId xmlns:p14="http://schemas.microsoft.com/office/powerpoint/2010/main" xmlns="" val="2875072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34211" y="1936077"/>
            <a:ext cx="2018664" cy="677621"/>
          </a:xfrm>
          <a:prstGeom prst="rect">
            <a:avLst/>
          </a:prstGeom>
        </p:spPr>
        <p:txBody>
          <a:bodyPr vert="horz" wrap="square" lIns="0" tIns="12700" rIns="0" bIns="0" rtlCol="0">
            <a:spAutoFit/>
          </a:bodyPr>
          <a:lstStyle/>
          <a:p>
            <a:pPr marL="12700">
              <a:lnSpc>
                <a:spcPts val="2735"/>
              </a:lnSpc>
              <a:spcBef>
                <a:spcPts val="100"/>
              </a:spcBef>
            </a:pPr>
            <a:r>
              <a:rPr sz="2000" dirty="0">
                <a:solidFill>
                  <a:srgbClr val="004E91"/>
                </a:solidFill>
                <a:latin typeface="Helvetica" pitchFamily="2" charset="0"/>
                <a:ea typeface="+mn-ea"/>
                <a:cs typeface="+mn-cs"/>
              </a:rPr>
              <a:t>Спасибо</a:t>
            </a:r>
          </a:p>
          <a:p>
            <a:pPr marL="12700">
              <a:lnSpc>
                <a:spcPts val="2735"/>
              </a:lnSpc>
            </a:pPr>
            <a:r>
              <a:rPr sz="2000" dirty="0">
                <a:solidFill>
                  <a:srgbClr val="004E91"/>
                </a:solidFill>
                <a:latin typeface="Helvetica" pitchFamily="2" charset="0"/>
                <a:ea typeface="+mn-ea"/>
                <a:cs typeface="+mn-cs"/>
              </a:rPr>
              <a:t>за внимание!</a:t>
            </a:r>
          </a:p>
        </p:txBody>
      </p:sp>
      <p:cxnSp>
        <p:nvCxnSpPr>
          <p:cNvPr id="6" name="Прямая соединительная линия 5">
            <a:extLst>
              <a:ext uri="{FF2B5EF4-FFF2-40B4-BE49-F238E27FC236}">
                <a16:creationId xmlns:a16="http://schemas.microsoft.com/office/drawing/2014/main" xmlns="" id="{B70E638F-4E85-10DD-4990-8CBF6AFC6A7E}"/>
              </a:ext>
            </a:extLst>
          </p:cNvPr>
          <p:cNvCxnSpPr/>
          <p:nvPr/>
        </p:nvCxnSpPr>
        <p:spPr>
          <a:xfrm>
            <a:off x="8250020" y="914400"/>
            <a:ext cx="0" cy="5105400"/>
          </a:xfrm>
          <a:prstGeom prst="line">
            <a:avLst/>
          </a:prstGeom>
          <a:ln>
            <a:solidFill>
              <a:srgbClr val="004E91"/>
            </a:solidFill>
          </a:ln>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0EE45239-D774-0335-78A1-07A51C78122A}"/>
              </a:ext>
            </a:extLst>
          </p:cNvPr>
          <p:cNvCxnSpPr/>
          <p:nvPr/>
        </p:nvCxnSpPr>
        <p:spPr>
          <a:xfrm>
            <a:off x="742519" y="4793010"/>
            <a:ext cx="8208912" cy="0"/>
          </a:xfrm>
          <a:prstGeom prst="line">
            <a:avLst/>
          </a:prstGeom>
          <a:ln>
            <a:solidFill>
              <a:srgbClr val="004E91"/>
            </a:solidFill>
          </a:ln>
        </p:spPr>
        <p:style>
          <a:lnRef idx="2">
            <a:schemeClr val="accent1"/>
          </a:lnRef>
          <a:fillRef idx="0">
            <a:schemeClr val="accent1"/>
          </a:fillRef>
          <a:effectRef idx="1">
            <a:schemeClr val="accent1"/>
          </a:effectRef>
          <a:fontRef idx="minor">
            <a:schemeClr val="tx1"/>
          </a:fontRef>
        </p:style>
      </p:cxnSp>
      <p:sp>
        <p:nvSpPr>
          <p:cNvPr id="8" name="Объект 1">
            <a:extLst>
              <a:ext uri="{FF2B5EF4-FFF2-40B4-BE49-F238E27FC236}">
                <a16:creationId xmlns:a16="http://schemas.microsoft.com/office/drawing/2014/main" xmlns="" id="{BEFAFC42-A00B-F421-0F29-00B7E71DBFE5}"/>
              </a:ext>
            </a:extLst>
          </p:cNvPr>
          <p:cNvSpPr txBox="1">
            <a:spLocks/>
          </p:cNvSpPr>
          <p:nvPr/>
        </p:nvSpPr>
        <p:spPr bwMode="auto">
          <a:xfrm>
            <a:off x="381000" y="4953000"/>
            <a:ext cx="7737345"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1630" tIns="40815" rIns="81630" bIns="40815" numCol="1" anchor="t" anchorCtr="0" compatLnSpc="1">
            <a:prstTxWarp prst="textNoShape">
              <a:avLst/>
            </a:prstTxWarp>
          </a:bodyPr>
          <a:lstStyle>
            <a:lvl1pPr marL="325503" indent="-227355" algn="l" rtl="0" eaLnBrk="0" fontAlgn="base" hangingPunct="0">
              <a:spcBef>
                <a:spcPts val="352"/>
              </a:spcBef>
              <a:spcAft>
                <a:spcPct val="0"/>
              </a:spcAft>
              <a:buClr>
                <a:schemeClr val="accent1"/>
              </a:buClr>
              <a:buSzPct val="68000"/>
              <a:buFont typeface="Wingdings 3" pitchFamily="18" charset="2"/>
              <a:buChar char=""/>
              <a:defRPr sz="2400" kern="1200">
                <a:solidFill>
                  <a:schemeClr val="tx1"/>
                </a:solidFill>
                <a:latin typeface="+mn-lt"/>
                <a:ea typeface="+mn-ea"/>
                <a:cs typeface="+mn-cs"/>
              </a:defRPr>
            </a:lvl1pPr>
            <a:lvl2pPr marL="554100" indent="-203750" algn="l" rtl="0" eaLnBrk="0" fontAlgn="base" hangingPunct="0">
              <a:spcBef>
                <a:spcPts val="293"/>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766547" indent="-203750" algn="l" rtl="0" eaLnBrk="0" fontAlgn="base" hangingPunct="0">
              <a:spcBef>
                <a:spcPts val="313"/>
              </a:spcBef>
              <a:spcAft>
                <a:spcPct val="0"/>
              </a:spcAft>
              <a:buClr>
                <a:schemeClr val="accent2"/>
              </a:buClr>
              <a:buSzPct val="100000"/>
              <a:buFont typeface="Wingdings 2" pitchFamily="18" charset="2"/>
              <a:buChar char=""/>
              <a:defRPr sz="1900" kern="1200">
                <a:solidFill>
                  <a:schemeClr val="tx1"/>
                </a:solidFill>
                <a:latin typeface="+mn-lt"/>
                <a:ea typeface="+mn-ea"/>
                <a:cs typeface="+mn-cs"/>
              </a:defRPr>
            </a:lvl3pPr>
            <a:lvl4pPr marL="1019992" indent="-203750" algn="l" rtl="0" eaLnBrk="0" fontAlgn="base" hangingPunct="0">
              <a:spcBef>
                <a:spcPts val="313"/>
              </a:spcBef>
              <a:spcAft>
                <a:spcPct val="0"/>
              </a:spcAft>
              <a:buClr>
                <a:schemeClr val="accent2"/>
              </a:buClr>
              <a:buFont typeface="Wingdings 2" pitchFamily="18" charset="2"/>
              <a:buChar char=""/>
              <a:defRPr sz="1700" kern="1200">
                <a:solidFill>
                  <a:schemeClr val="tx1"/>
                </a:solidFill>
                <a:latin typeface="+mn-lt"/>
                <a:ea typeface="+mn-ea"/>
                <a:cs typeface="+mn-cs"/>
              </a:defRPr>
            </a:lvl4pPr>
            <a:lvl5pPr marL="1223742" indent="-203750" algn="l" rtl="0" eaLnBrk="0" fontAlgn="base" hangingPunct="0">
              <a:spcBef>
                <a:spcPts val="313"/>
              </a:spcBef>
              <a:spcAft>
                <a:spcPct val="0"/>
              </a:spcAft>
              <a:buClr>
                <a:schemeClr val="accent2"/>
              </a:buClr>
              <a:buFont typeface="Wingdings 2" pitchFamily="18" charset="2"/>
              <a:buChar char=""/>
              <a:defRPr sz="1600" kern="1200">
                <a:solidFill>
                  <a:schemeClr val="tx1"/>
                </a:solidFill>
                <a:latin typeface="+mn-lt"/>
                <a:ea typeface="+mn-ea"/>
                <a:cs typeface="+mn-cs"/>
              </a:defRPr>
            </a:lvl5pPr>
            <a:lvl6pPr marL="1428517" indent="-204074" algn="l" rtl="0" eaLnBrk="1" latinLnBrk="0" hangingPunct="1">
              <a:spcBef>
                <a:spcPts val="312"/>
              </a:spcBef>
              <a:buClr>
                <a:schemeClr val="accent3"/>
              </a:buClr>
              <a:buFont typeface="Wingdings 2"/>
              <a:buChar char=""/>
              <a:defRPr kumimoji="0" sz="1600" kern="1200">
                <a:solidFill>
                  <a:schemeClr val="tx1"/>
                </a:solidFill>
                <a:latin typeface="+mn-lt"/>
                <a:ea typeface="+mn-ea"/>
                <a:cs typeface="+mn-cs"/>
              </a:defRPr>
            </a:lvl6pPr>
            <a:lvl7pPr marL="1632591"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7pPr>
            <a:lvl8pPr marL="1836665"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8pPr>
            <a:lvl9pPr marL="2040739" indent="-204074" algn="l" rtl="0" eaLnBrk="1" latinLnBrk="0" hangingPunct="1">
              <a:spcBef>
                <a:spcPts val="312"/>
              </a:spcBef>
              <a:buClr>
                <a:schemeClr val="accent3"/>
              </a:buClr>
              <a:buFont typeface="Wingdings 2"/>
              <a:buChar char=""/>
              <a:defRPr kumimoji="0" sz="1400" kern="1200" baseline="0">
                <a:solidFill>
                  <a:schemeClr val="tx1"/>
                </a:solidFill>
                <a:latin typeface="+mn-lt"/>
                <a:ea typeface="+mn-ea"/>
                <a:cs typeface="+mn-cs"/>
              </a:defRPr>
            </a:lvl9pPr>
            <a:extLst/>
          </a:lstStyle>
          <a:p>
            <a:pPr marL="12700" indent="0" algn="r" eaLnBrk="1" hangingPunct="1">
              <a:lnSpc>
                <a:spcPts val="2735"/>
              </a:lnSpc>
              <a:spcBef>
                <a:spcPts val="0"/>
              </a:spcBef>
              <a:buNone/>
            </a:pPr>
            <a:r>
              <a:rPr lang="ru-RU" sz="1600" b="1" dirty="0">
                <a:latin typeface="Helvetica" pitchFamily="2" charset="0"/>
              </a:rPr>
              <a:t>Телефоны отдела </a:t>
            </a:r>
          </a:p>
          <a:p>
            <a:pPr marL="12700" indent="0" algn="r" eaLnBrk="1" hangingPunct="1">
              <a:lnSpc>
                <a:spcPts val="2735"/>
              </a:lnSpc>
              <a:spcBef>
                <a:spcPts val="0"/>
              </a:spcBef>
              <a:buNone/>
            </a:pPr>
            <a:r>
              <a:rPr lang="ru-RU" sz="1600" b="1" dirty="0">
                <a:latin typeface="Helvetica" pitchFamily="2" charset="0"/>
              </a:rPr>
              <a:t>Администрации Губернатора Новгородской области </a:t>
            </a:r>
          </a:p>
          <a:p>
            <a:pPr marL="12700" indent="0" algn="r" eaLnBrk="1" hangingPunct="1">
              <a:lnSpc>
                <a:spcPts val="2735"/>
              </a:lnSpc>
              <a:spcBef>
                <a:spcPts val="0"/>
              </a:spcBef>
              <a:buNone/>
            </a:pPr>
            <a:r>
              <a:rPr lang="ru-RU" sz="1600" b="1" dirty="0">
                <a:latin typeface="Helvetica" pitchFamily="2" charset="0"/>
              </a:rPr>
              <a:t>по профилактике коррупционных и иных правонарушений                                    </a:t>
            </a:r>
            <a:r>
              <a:rPr lang="ru-RU" sz="2000" b="1" dirty="0">
                <a:solidFill>
                  <a:srgbClr val="004E91"/>
                </a:solidFill>
                <a:latin typeface="Helvetica" pitchFamily="2" charset="0"/>
              </a:rPr>
              <a:t>777-181(доб.2031,2032,2033,2034,2035)</a:t>
            </a:r>
          </a:p>
        </p:txBody>
      </p:sp>
      <p:sp>
        <p:nvSpPr>
          <p:cNvPr id="9"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0"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004E90"/>
                </a:solidFill>
                <a:latin typeface="Helvetica" pitchFamily="2" charset="0"/>
              </a:rPr>
              <a:t>2</a:t>
            </a:r>
            <a:r>
              <a:rPr lang="en-US" b="1" dirty="0" smtClean="0">
                <a:solidFill>
                  <a:srgbClr val="004E90"/>
                </a:solidFill>
                <a:latin typeface="Helvetica" pitchFamily="2" charset="0"/>
              </a:rPr>
              <a:t>3</a:t>
            </a:r>
            <a:endParaRPr lang="ru-RU" b="1" dirty="0">
              <a:solidFill>
                <a:srgbClr val="004E90"/>
              </a:solidFill>
              <a:latin typeface="Helvetic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1">
            <a:extLst>
              <a:ext uri="{FF2B5EF4-FFF2-40B4-BE49-F238E27FC236}">
                <a16:creationId xmlns:a16="http://schemas.microsoft.com/office/drawing/2014/main" xmlns="" id="{0BE54CE6-B002-8825-F615-932351722D3B}"/>
              </a:ext>
            </a:extLst>
          </p:cNvPr>
          <p:cNvSpPr txBox="1">
            <a:spLocks/>
          </p:cNvSpPr>
          <p:nvPr/>
        </p:nvSpPr>
        <p:spPr bwMode="auto">
          <a:xfrm>
            <a:off x="1017378" y="5410200"/>
            <a:ext cx="7344816" cy="681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1630" tIns="40815" rIns="81630" bIns="40815" numCol="1" anchor="t" anchorCtr="0" compatLnSpc="1">
            <a:prstTxWarp prst="textNoShape">
              <a:avLst/>
            </a:prstTxWarp>
          </a:bodyPr>
          <a:lstStyle>
            <a:lvl1pPr marL="325503" indent="-227355" algn="l" rtl="0" eaLnBrk="0" fontAlgn="base" hangingPunct="0">
              <a:spcBef>
                <a:spcPts val="352"/>
              </a:spcBef>
              <a:spcAft>
                <a:spcPct val="0"/>
              </a:spcAft>
              <a:buClr>
                <a:schemeClr val="accent1"/>
              </a:buClr>
              <a:buSzPct val="68000"/>
              <a:buFont typeface="Wingdings 3" pitchFamily="18" charset="2"/>
              <a:buChar char=""/>
              <a:defRPr sz="2400" kern="1200">
                <a:solidFill>
                  <a:schemeClr val="tx1"/>
                </a:solidFill>
                <a:latin typeface="+mn-lt"/>
                <a:ea typeface="+mn-ea"/>
                <a:cs typeface="+mn-cs"/>
              </a:defRPr>
            </a:lvl1pPr>
            <a:lvl2pPr marL="554100" indent="-203750" algn="l" rtl="0" eaLnBrk="0" fontAlgn="base" hangingPunct="0">
              <a:spcBef>
                <a:spcPts val="293"/>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766547" indent="-203750" algn="l" rtl="0" eaLnBrk="0" fontAlgn="base" hangingPunct="0">
              <a:spcBef>
                <a:spcPts val="313"/>
              </a:spcBef>
              <a:spcAft>
                <a:spcPct val="0"/>
              </a:spcAft>
              <a:buClr>
                <a:schemeClr val="accent2"/>
              </a:buClr>
              <a:buSzPct val="100000"/>
              <a:buFont typeface="Wingdings 2" pitchFamily="18" charset="2"/>
              <a:buChar char=""/>
              <a:defRPr sz="1900" kern="1200">
                <a:solidFill>
                  <a:schemeClr val="tx1"/>
                </a:solidFill>
                <a:latin typeface="+mn-lt"/>
                <a:ea typeface="+mn-ea"/>
                <a:cs typeface="+mn-cs"/>
              </a:defRPr>
            </a:lvl3pPr>
            <a:lvl4pPr marL="1019992" indent="-203750" algn="l" rtl="0" eaLnBrk="0" fontAlgn="base" hangingPunct="0">
              <a:spcBef>
                <a:spcPts val="313"/>
              </a:spcBef>
              <a:spcAft>
                <a:spcPct val="0"/>
              </a:spcAft>
              <a:buClr>
                <a:schemeClr val="accent2"/>
              </a:buClr>
              <a:buFont typeface="Wingdings 2" pitchFamily="18" charset="2"/>
              <a:buChar char=""/>
              <a:defRPr sz="1700" kern="1200">
                <a:solidFill>
                  <a:schemeClr val="tx1"/>
                </a:solidFill>
                <a:latin typeface="+mn-lt"/>
                <a:ea typeface="+mn-ea"/>
                <a:cs typeface="+mn-cs"/>
              </a:defRPr>
            </a:lvl4pPr>
            <a:lvl5pPr marL="1223742" indent="-203750" algn="l" rtl="0" eaLnBrk="0" fontAlgn="base" hangingPunct="0">
              <a:spcBef>
                <a:spcPts val="313"/>
              </a:spcBef>
              <a:spcAft>
                <a:spcPct val="0"/>
              </a:spcAft>
              <a:buClr>
                <a:schemeClr val="accent2"/>
              </a:buClr>
              <a:buFont typeface="Wingdings 2" pitchFamily="18" charset="2"/>
              <a:buChar char=""/>
              <a:defRPr sz="1600" kern="1200">
                <a:solidFill>
                  <a:schemeClr val="tx1"/>
                </a:solidFill>
                <a:latin typeface="+mn-lt"/>
                <a:ea typeface="+mn-ea"/>
                <a:cs typeface="+mn-cs"/>
              </a:defRPr>
            </a:lvl5pPr>
            <a:lvl6pPr marL="1428517" indent="-204074" algn="l" rtl="0" eaLnBrk="1" latinLnBrk="0" hangingPunct="1">
              <a:spcBef>
                <a:spcPts val="312"/>
              </a:spcBef>
              <a:buClr>
                <a:schemeClr val="accent3"/>
              </a:buClr>
              <a:buFont typeface="Wingdings 2"/>
              <a:buChar char=""/>
              <a:defRPr kumimoji="0" sz="1600" kern="1200">
                <a:solidFill>
                  <a:schemeClr val="tx1"/>
                </a:solidFill>
                <a:latin typeface="+mn-lt"/>
                <a:ea typeface="+mn-ea"/>
                <a:cs typeface="+mn-cs"/>
              </a:defRPr>
            </a:lvl6pPr>
            <a:lvl7pPr marL="1632591"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7pPr>
            <a:lvl8pPr marL="1836665"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8pPr>
            <a:lvl9pPr marL="2040739" indent="-204074" algn="l" rtl="0" eaLnBrk="1" latinLnBrk="0" hangingPunct="1">
              <a:spcBef>
                <a:spcPts val="312"/>
              </a:spcBef>
              <a:buClr>
                <a:schemeClr val="accent3"/>
              </a:buClr>
              <a:buFont typeface="Wingdings 2"/>
              <a:buChar char=""/>
              <a:defRPr kumimoji="0" sz="1400" kern="1200" baseline="0">
                <a:solidFill>
                  <a:schemeClr val="tx1"/>
                </a:solidFill>
                <a:latin typeface="+mn-lt"/>
                <a:ea typeface="+mn-ea"/>
                <a:cs typeface="+mn-cs"/>
              </a:defRPr>
            </a:lvl9pPr>
            <a:extLst/>
          </a:lstStyle>
          <a:p>
            <a:pPr marL="98148" indent="0" algn="r">
              <a:lnSpc>
                <a:spcPts val="1600"/>
              </a:lnSpc>
              <a:buNone/>
            </a:pPr>
            <a:r>
              <a:rPr lang="ru-RU" sz="1600" dirty="0">
                <a:latin typeface="Helvetica" pitchFamily="2" charset="0"/>
              </a:rPr>
              <a:t>Пункт 2 статьи 1 Федерального закона </a:t>
            </a:r>
          </a:p>
          <a:p>
            <a:pPr marL="98148" indent="0" algn="r">
              <a:lnSpc>
                <a:spcPts val="1600"/>
              </a:lnSpc>
              <a:buNone/>
            </a:pPr>
            <a:r>
              <a:rPr lang="ru-RU" sz="1600" dirty="0">
                <a:latin typeface="Helvetica" pitchFamily="2" charset="0"/>
              </a:rPr>
              <a:t>от 25 декабря 2008 г. № 273-ФЗ </a:t>
            </a:r>
          </a:p>
          <a:p>
            <a:pPr marL="98148" indent="0" algn="r">
              <a:lnSpc>
                <a:spcPts val="1600"/>
              </a:lnSpc>
              <a:buNone/>
            </a:pPr>
            <a:r>
              <a:rPr lang="ru-RU" sz="1600" dirty="0">
                <a:latin typeface="Helvetica" pitchFamily="2" charset="0"/>
              </a:rPr>
              <a:t>«О противодействии коррупции»</a:t>
            </a:r>
          </a:p>
        </p:txBody>
      </p:sp>
      <p:cxnSp>
        <p:nvCxnSpPr>
          <p:cNvPr id="9" name="Прямая соединительная линия 8">
            <a:extLst>
              <a:ext uri="{FF2B5EF4-FFF2-40B4-BE49-F238E27FC236}">
                <a16:creationId xmlns:a16="http://schemas.microsoft.com/office/drawing/2014/main" xmlns="" id="{25142F50-0EE6-B61A-7AC2-B97D2A923AC8}"/>
              </a:ext>
            </a:extLst>
          </p:cNvPr>
          <p:cNvCxnSpPr/>
          <p:nvPr/>
        </p:nvCxnSpPr>
        <p:spPr>
          <a:xfrm>
            <a:off x="511806" y="5257800"/>
            <a:ext cx="8371656"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C81C349F-41BA-C976-DEAE-54AAF4DA6E41}"/>
              </a:ext>
            </a:extLst>
          </p:cNvPr>
          <p:cNvCxnSpPr/>
          <p:nvPr/>
        </p:nvCxnSpPr>
        <p:spPr>
          <a:xfrm>
            <a:off x="8540562" y="914400"/>
            <a:ext cx="0" cy="5177265"/>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1"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3" name="Заголовок 1">
            <a:extLst>
              <a:ext uri="{FF2B5EF4-FFF2-40B4-BE49-F238E27FC236}">
                <a16:creationId xmlns:a16="http://schemas.microsoft.com/office/drawing/2014/main" xmlns="" id="{FF6D3279-E913-DCDC-2A71-A4237FE7B799}"/>
              </a:ext>
            </a:extLst>
          </p:cNvPr>
          <p:cNvSpPr txBox="1">
            <a:spLocks/>
          </p:cNvSpPr>
          <p:nvPr/>
        </p:nvSpPr>
        <p:spPr>
          <a:xfrm>
            <a:off x="8540562" y="63387"/>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solidFill>
                  <a:srgbClr val="004E90"/>
                </a:solidFill>
                <a:latin typeface="Helvetica" pitchFamily="2" charset="0"/>
              </a:rPr>
              <a:t>3</a:t>
            </a:r>
          </a:p>
        </p:txBody>
      </p:sp>
      <p:sp>
        <p:nvSpPr>
          <p:cNvPr id="2" name="Прямоугольник 1"/>
          <p:cNvSpPr/>
          <p:nvPr/>
        </p:nvSpPr>
        <p:spPr>
          <a:xfrm>
            <a:off x="503958" y="131746"/>
            <a:ext cx="3690690" cy="400110"/>
          </a:xfrm>
          <a:prstGeom prst="rect">
            <a:avLst/>
          </a:prstGeom>
        </p:spPr>
        <p:txBody>
          <a:bodyPr wrap="none">
            <a:spAutoFit/>
          </a:bodyPr>
          <a:lstStyle/>
          <a:p>
            <a:pPr marL="98148"/>
            <a:r>
              <a:rPr lang="ru-RU" sz="2000" dirty="0">
                <a:solidFill>
                  <a:srgbClr val="004E91"/>
                </a:solidFill>
                <a:latin typeface="Helvetica" pitchFamily="2" charset="0"/>
              </a:rPr>
              <a:t>Противодействие коррупции</a:t>
            </a:r>
          </a:p>
        </p:txBody>
      </p:sp>
      <p:sp>
        <p:nvSpPr>
          <p:cNvPr id="3" name="Прямоугольник 2"/>
          <p:cNvSpPr/>
          <p:nvPr/>
        </p:nvSpPr>
        <p:spPr>
          <a:xfrm>
            <a:off x="967422" y="1219200"/>
            <a:ext cx="7394772" cy="3435812"/>
          </a:xfrm>
          <a:prstGeom prst="rect">
            <a:avLst/>
          </a:prstGeom>
        </p:spPr>
        <p:txBody>
          <a:bodyPr wrap="square">
            <a:spAutoFit/>
          </a:bodyPr>
          <a:lstStyle/>
          <a:p>
            <a:r>
              <a:rPr lang="ru-RU" sz="1600" dirty="0">
                <a:solidFill>
                  <a:srgbClr val="004E91"/>
                </a:solidFill>
                <a:latin typeface="Helvetica" pitchFamily="2" charset="0"/>
              </a:rPr>
              <a:t>Противодействие коррупции</a:t>
            </a:r>
            <a:r>
              <a:rPr lang="ru-RU" sz="1600" b="1" spc="515" dirty="0">
                <a:solidFill>
                  <a:srgbClr val="004E91"/>
                </a:solidFill>
                <a:latin typeface="Times New Roman" panose="02020603050405020304" pitchFamily="18" charset="0"/>
                <a:cs typeface="Times New Roman" panose="02020603050405020304" pitchFamily="18" charset="0"/>
              </a:rPr>
              <a:t> </a:t>
            </a:r>
            <a:r>
              <a:rPr lang="ru-RU" sz="1600" dirty="0">
                <a:solidFill>
                  <a:srgbClr val="252525"/>
                </a:solidFill>
                <a:latin typeface="Times New Roman" panose="02020603050405020304" pitchFamily="18" charset="0"/>
                <a:cs typeface="Times New Roman" panose="02020603050405020304" pitchFamily="18" charset="0"/>
              </a:rPr>
              <a:t>–</a:t>
            </a:r>
            <a:r>
              <a:rPr lang="ru-RU" sz="1600" spc="509" dirty="0">
                <a:solidFill>
                  <a:srgbClr val="252525"/>
                </a:solidFill>
                <a:latin typeface="Times New Roman" panose="02020603050405020304" pitchFamily="18" charset="0"/>
                <a:cs typeface="Times New Roman" panose="02020603050405020304" pitchFamily="18" charset="0"/>
              </a:rPr>
              <a:t> </a:t>
            </a:r>
            <a:r>
              <a:rPr lang="ru-RU" sz="1600" dirty="0">
                <a:latin typeface="Helvetica" pitchFamily="2" charset="0"/>
              </a:rPr>
              <a:t>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p>
          <a:p>
            <a:pPr marL="299085" marR="5080" indent="-287020">
              <a:lnSpc>
                <a:spcPts val="1630"/>
              </a:lnSpc>
              <a:spcBef>
                <a:spcPts val="994"/>
              </a:spcBef>
              <a:buClr>
                <a:srgbClr val="004E91"/>
              </a:buClr>
              <a:buSzPct val="114705"/>
              <a:buChar char="•"/>
              <a:tabLst>
                <a:tab pos="299085" algn="l"/>
                <a:tab pos="299720" algn="l"/>
                <a:tab pos="664845" algn="l"/>
                <a:tab pos="1077595" algn="l"/>
                <a:tab pos="2988945" algn="l"/>
                <a:tab pos="4271010" algn="l"/>
                <a:tab pos="4560570" algn="l"/>
                <a:tab pos="5101590" algn="l"/>
                <a:tab pos="5863590" algn="l"/>
                <a:tab pos="6278245" algn="l"/>
                <a:tab pos="7598409" algn="l"/>
                <a:tab pos="7892415" algn="l"/>
              </a:tabLst>
            </a:pPr>
            <a:r>
              <a:rPr lang="ru-RU" sz="1600" dirty="0">
                <a:latin typeface="Helvetica" pitchFamily="2" charset="0"/>
              </a:rPr>
              <a:t>а) по предупреждению коррупции, в том числе по выявлению и последующему устранению причин коррупции (профилактика коррупции);</a:t>
            </a:r>
          </a:p>
          <a:p>
            <a:pPr marL="299085" marR="6985" indent="-287020">
              <a:lnSpc>
                <a:spcPct val="80000"/>
              </a:lnSpc>
              <a:spcBef>
                <a:spcPts val="1030"/>
              </a:spcBef>
              <a:buClr>
                <a:srgbClr val="004E91"/>
              </a:buClr>
              <a:buSzPct val="114705"/>
              <a:buChar char="•"/>
              <a:tabLst>
                <a:tab pos="299085" algn="l"/>
                <a:tab pos="299720" algn="l"/>
                <a:tab pos="723900" algn="l"/>
                <a:tab pos="1193165" algn="l"/>
                <a:tab pos="2629535" algn="l"/>
                <a:tab pos="4658360" algn="l"/>
                <a:tab pos="6165215" algn="l"/>
                <a:tab pos="7499350" algn="l"/>
                <a:tab pos="7851140" algn="l"/>
              </a:tabLst>
            </a:pPr>
            <a:r>
              <a:rPr lang="ru-RU" sz="1600" dirty="0">
                <a:latin typeface="Helvetica" pitchFamily="2" charset="0"/>
              </a:rPr>
              <a:t>б) по выявлению, предупреждению, пресечению, раскрытию и расследованию коррупционных правонарушений (борьба с коррупцией);</a:t>
            </a:r>
          </a:p>
          <a:p>
            <a:pPr marL="299085" indent="-287020">
              <a:lnSpc>
                <a:spcPct val="100000"/>
              </a:lnSpc>
              <a:spcBef>
                <a:spcPts val="600"/>
              </a:spcBef>
              <a:buClr>
                <a:srgbClr val="004E91"/>
              </a:buClr>
              <a:buSzPct val="114705"/>
              <a:buChar char="•"/>
              <a:tabLst>
                <a:tab pos="299085" algn="l"/>
                <a:tab pos="299720" algn="l"/>
              </a:tabLst>
            </a:pPr>
            <a:r>
              <a:rPr lang="ru-RU" sz="1600" dirty="0">
                <a:latin typeface="Helvetica" pitchFamily="2" charset="0"/>
              </a:rPr>
              <a:t>в) по минимизации и (или) ликвидации последствий коррупционных правонарушений.</a:t>
            </a:r>
          </a:p>
          <a:p>
            <a:r>
              <a:rPr lang="ru-RU" spc="275" dirty="0">
                <a:solidFill>
                  <a:srgbClr val="252525"/>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1">
            <a:extLst>
              <a:ext uri="{FF2B5EF4-FFF2-40B4-BE49-F238E27FC236}">
                <a16:creationId xmlns:a16="http://schemas.microsoft.com/office/drawing/2014/main" xmlns="" id="{B6B2AFAD-8D3B-EEA8-79A7-26E2D7B70023}"/>
              </a:ext>
            </a:extLst>
          </p:cNvPr>
          <p:cNvSpPr txBox="1">
            <a:spLocks/>
          </p:cNvSpPr>
          <p:nvPr/>
        </p:nvSpPr>
        <p:spPr bwMode="auto">
          <a:xfrm>
            <a:off x="229274" y="1066800"/>
            <a:ext cx="8724563"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1630" tIns="40815" rIns="81630" bIns="40815" numCol="1" anchor="t" anchorCtr="0" compatLnSpc="1">
            <a:prstTxWarp prst="textNoShape">
              <a:avLst/>
            </a:prstTxWarp>
          </a:bodyPr>
          <a:lstStyle>
            <a:lvl1pPr marL="325503" indent="-227355" algn="l" rtl="0" eaLnBrk="0" fontAlgn="base" hangingPunct="0">
              <a:spcBef>
                <a:spcPts val="352"/>
              </a:spcBef>
              <a:spcAft>
                <a:spcPct val="0"/>
              </a:spcAft>
              <a:buClr>
                <a:schemeClr val="accent1"/>
              </a:buClr>
              <a:buSzPct val="68000"/>
              <a:buFont typeface="Wingdings 3" pitchFamily="18" charset="2"/>
              <a:buChar char=""/>
              <a:defRPr sz="2400" kern="1200">
                <a:solidFill>
                  <a:schemeClr val="tx1"/>
                </a:solidFill>
                <a:latin typeface="+mn-lt"/>
                <a:ea typeface="+mn-ea"/>
                <a:cs typeface="+mn-cs"/>
              </a:defRPr>
            </a:lvl1pPr>
            <a:lvl2pPr marL="554100" indent="-203750" algn="l" rtl="0" eaLnBrk="0" fontAlgn="base" hangingPunct="0">
              <a:spcBef>
                <a:spcPts val="293"/>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766547" indent="-203750" algn="l" rtl="0" eaLnBrk="0" fontAlgn="base" hangingPunct="0">
              <a:spcBef>
                <a:spcPts val="313"/>
              </a:spcBef>
              <a:spcAft>
                <a:spcPct val="0"/>
              </a:spcAft>
              <a:buClr>
                <a:schemeClr val="accent2"/>
              </a:buClr>
              <a:buSzPct val="100000"/>
              <a:buFont typeface="Wingdings 2" pitchFamily="18" charset="2"/>
              <a:buChar char=""/>
              <a:defRPr sz="1900" kern="1200">
                <a:solidFill>
                  <a:schemeClr val="tx1"/>
                </a:solidFill>
                <a:latin typeface="+mn-lt"/>
                <a:ea typeface="+mn-ea"/>
                <a:cs typeface="+mn-cs"/>
              </a:defRPr>
            </a:lvl3pPr>
            <a:lvl4pPr marL="1019992" indent="-203750" algn="l" rtl="0" eaLnBrk="0" fontAlgn="base" hangingPunct="0">
              <a:spcBef>
                <a:spcPts val="313"/>
              </a:spcBef>
              <a:spcAft>
                <a:spcPct val="0"/>
              </a:spcAft>
              <a:buClr>
                <a:schemeClr val="accent2"/>
              </a:buClr>
              <a:buFont typeface="Wingdings 2" pitchFamily="18" charset="2"/>
              <a:buChar char=""/>
              <a:defRPr sz="1700" kern="1200">
                <a:solidFill>
                  <a:schemeClr val="tx1"/>
                </a:solidFill>
                <a:latin typeface="+mn-lt"/>
                <a:ea typeface="+mn-ea"/>
                <a:cs typeface="+mn-cs"/>
              </a:defRPr>
            </a:lvl4pPr>
            <a:lvl5pPr marL="1223742" indent="-203750" algn="l" rtl="0" eaLnBrk="0" fontAlgn="base" hangingPunct="0">
              <a:spcBef>
                <a:spcPts val="313"/>
              </a:spcBef>
              <a:spcAft>
                <a:spcPct val="0"/>
              </a:spcAft>
              <a:buClr>
                <a:schemeClr val="accent2"/>
              </a:buClr>
              <a:buFont typeface="Wingdings 2" pitchFamily="18" charset="2"/>
              <a:buChar char=""/>
              <a:defRPr sz="1600" kern="1200">
                <a:solidFill>
                  <a:schemeClr val="tx1"/>
                </a:solidFill>
                <a:latin typeface="+mn-lt"/>
                <a:ea typeface="+mn-ea"/>
                <a:cs typeface="+mn-cs"/>
              </a:defRPr>
            </a:lvl5pPr>
            <a:lvl6pPr marL="1428517" indent="-204074" algn="l" rtl="0" eaLnBrk="1" latinLnBrk="0" hangingPunct="1">
              <a:spcBef>
                <a:spcPts val="312"/>
              </a:spcBef>
              <a:buClr>
                <a:schemeClr val="accent3"/>
              </a:buClr>
              <a:buFont typeface="Wingdings 2"/>
              <a:buChar char=""/>
              <a:defRPr kumimoji="0" sz="1600" kern="1200">
                <a:solidFill>
                  <a:schemeClr val="tx1"/>
                </a:solidFill>
                <a:latin typeface="+mn-lt"/>
                <a:ea typeface="+mn-ea"/>
                <a:cs typeface="+mn-cs"/>
              </a:defRPr>
            </a:lvl6pPr>
            <a:lvl7pPr marL="1632591"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7pPr>
            <a:lvl8pPr marL="1836665"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8pPr>
            <a:lvl9pPr marL="2040739" indent="-204074" algn="l" rtl="0" eaLnBrk="1" latinLnBrk="0" hangingPunct="1">
              <a:spcBef>
                <a:spcPts val="312"/>
              </a:spcBef>
              <a:buClr>
                <a:schemeClr val="accent3"/>
              </a:buClr>
              <a:buFont typeface="Wingdings 2"/>
              <a:buChar char=""/>
              <a:defRPr kumimoji="0" sz="1400" kern="1200" baseline="0">
                <a:solidFill>
                  <a:schemeClr val="tx1"/>
                </a:solidFill>
                <a:latin typeface="+mn-lt"/>
                <a:ea typeface="+mn-ea"/>
                <a:cs typeface="+mn-cs"/>
              </a:defRPr>
            </a:lvl9pPr>
            <a:extLst/>
          </a:lstStyle>
          <a:p>
            <a:pPr marL="12065" marR="5080" indent="0" eaLnBrk="1" hangingPunct="1">
              <a:lnSpc>
                <a:spcPts val="1800"/>
              </a:lnSpc>
              <a:spcBef>
                <a:spcPts val="100"/>
              </a:spcBef>
              <a:buClr>
                <a:srgbClr val="83992A"/>
              </a:buClr>
              <a:buSzPct val="114583"/>
              <a:buNone/>
              <a:tabLst>
                <a:tab pos="299720" algn="l"/>
              </a:tabLst>
            </a:pPr>
            <a:r>
              <a:rPr lang="ru-RU" sz="1600" dirty="0">
                <a:solidFill>
                  <a:srgbClr val="004E91"/>
                </a:solidFill>
                <a:latin typeface="Helvetica" pitchFamily="2" charset="0"/>
              </a:rPr>
              <a:t>1.  Принцип  соответствия  политики  учреждения  действующему законодательству и общепринятым нормам.</a:t>
            </a:r>
          </a:p>
          <a:p>
            <a:pPr marL="0" marR="5080" indent="0" eaLnBrk="1" hangingPunct="1">
              <a:lnSpc>
                <a:spcPts val="1800"/>
              </a:lnSpc>
              <a:spcBef>
                <a:spcPts val="1150"/>
              </a:spcBef>
              <a:buNone/>
            </a:pPr>
            <a:r>
              <a:rPr lang="ru-RU" sz="1600" dirty="0">
                <a:latin typeface="Helvetica" pitchFamily="2" charset="0"/>
              </a:rPr>
              <a:t>Соответствие  реализуемых  антикоррупционных  мероприятий  Конституции Российской Федерации, заключенным Российской Федерацией международным договорам,   законодательству   Российской   Федерации,   законодательству  Новгородской области, а  также  иным нормативным правовым актам, применимым к </a:t>
            </a:r>
            <a:r>
              <a:rPr lang="ru-RU" sz="1600" dirty="0" smtClean="0">
                <a:latin typeface="Helvetica" pitchFamily="2" charset="0"/>
              </a:rPr>
              <a:t>учреждению</a:t>
            </a:r>
            <a:r>
              <a:rPr lang="ru-RU" sz="1600" dirty="0" smtClean="0">
                <a:solidFill>
                  <a:srgbClr val="252525"/>
                </a:solidFill>
                <a:latin typeface="Times New Roman" panose="02020603050405020304" pitchFamily="18" charset="0"/>
                <a:cs typeface="Times New Roman" panose="02020603050405020304" pitchFamily="18" charset="0"/>
              </a:rPr>
              <a:t>.</a:t>
            </a:r>
          </a:p>
          <a:p>
            <a:pPr marL="0" marR="5080" indent="0" eaLnBrk="1" hangingPunct="1">
              <a:lnSpc>
                <a:spcPts val="1800"/>
              </a:lnSpc>
              <a:spcBef>
                <a:spcPts val="1150"/>
              </a:spcBef>
              <a:buNone/>
            </a:pPr>
            <a:r>
              <a:rPr lang="ru-RU" sz="1600" dirty="0" smtClean="0">
                <a:solidFill>
                  <a:srgbClr val="004E91"/>
                </a:solidFill>
                <a:latin typeface="Helvetica" pitchFamily="2" charset="0"/>
              </a:rPr>
              <a:t>2. Принцип личного примера руководства.</a:t>
            </a:r>
          </a:p>
          <a:p>
            <a:pPr marL="0" marR="5080" indent="0">
              <a:lnSpc>
                <a:spcPts val="1800"/>
              </a:lnSpc>
              <a:spcBef>
                <a:spcPts val="1175"/>
              </a:spcBef>
              <a:buNone/>
            </a:pPr>
            <a:r>
              <a:rPr lang="ru-RU" sz="1600" dirty="0" smtClean="0">
                <a:latin typeface="Helvetica" pitchFamily="2" charset="0"/>
              </a:rPr>
              <a:t>Ключевая  </a:t>
            </a:r>
            <a:r>
              <a:rPr lang="ru-RU" sz="1600" dirty="0">
                <a:latin typeface="Helvetica" pitchFamily="2" charset="0"/>
              </a:rPr>
              <a:t>роль  руководства  учреждения  в  формировании  культуры нетерпимости  к  коррупции и в создании внутриорганизационной системы предупреждения и противодействия коррупции.</a:t>
            </a:r>
          </a:p>
          <a:p>
            <a:pPr marL="12065" marR="5080" indent="0" eaLnBrk="1" hangingPunct="1">
              <a:lnSpc>
                <a:spcPts val="1800"/>
              </a:lnSpc>
              <a:spcBef>
                <a:spcPts val="100"/>
              </a:spcBef>
              <a:buClr>
                <a:srgbClr val="83992A"/>
              </a:buClr>
              <a:buSzPct val="114583"/>
              <a:buNone/>
              <a:tabLst>
                <a:tab pos="299720" algn="l"/>
              </a:tabLst>
            </a:pPr>
            <a:endParaRPr lang="ru-RU" sz="1600" dirty="0">
              <a:solidFill>
                <a:srgbClr val="004E91"/>
              </a:solidFill>
              <a:latin typeface="Times New Roman" panose="02020603050405020304" pitchFamily="18" charset="0"/>
              <a:cs typeface="Times New Roman" panose="02020603050405020304" pitchFamily="18" charset="0"/>
            </a:endParaRPr>
          </a:p>
          <a:p>
            <a:pPr marL="12065" marR="5080" indent="0" eaLnBrk="1" hangingPunct="1">
              <a:lnSpc>
                <a:spcPts val="1800"/>
              </a:lnSpc>
              <a:spcBef>
                <a:spcPts val="100"/>
              </a:spcBef>
              <a:buClr>
                <a:srgbClr val="83992A"/>
              </a:buClr>
              <a:buSzPct val="114583"/>
              <a:buNone/>
              <a:tabLst>
                <a:tab pos="299720" algn="l"/>
              </a:tabLst>
            </a:pPr>
            <a:r>
              <a:rPr lang="ru-RU" sz="1600" dirty="0">
                <a:solidFill>
                  <a:srgbClr val="004E91"/>
                </a:solidFill>
                <a:latin typeface="Helvetica" pitchFamily="2" charset="0"/>
              </a:rPr>
              <a:t>3. Принцип вовлеченности работников.</a:t>
            </a:r>
          </a:p>
          <a:p>
            <a:pPr marL="0" marR="5080" indent="0">
              <a:lnSpc>
                <a:spcPts val="1800"/>
              </a:lnSpc>
              <a:spcBef>
                <a:spcPts val="1175"/>
              </a:spcBef>
              <a:buNone/>
            </a:pPr>
            <a:r>
              <a:rPr lang="ru-RU" sz="1600" dirty="0">
                <a:latin typeface="Helvetica" pitchFamily="2" charset="0"/>
              </a:rPr>
              <a:t>Информированность   работников   организации   о   положениях антикоррупционного законодательства и их активное участие в формировании и реализации антикоррупционных стандартов и процедур (сотрудники должны быть ознакомлены под роспись со всеми нормативным (локальными) актами по противодействию коррупции).</a:t>
            </a:r>
          </a:p>
          <a:p>
            <a:pPr marL="12700" marR="5080" eaLnBrk="1" hangingPunct="1">
              <a:lnSpc>
                <a:spcPct val="100000"/>
              </a:lnSpc>
              <a:spcBef>
                <a:spcPts val="1150"/>
              </a:spcBef>
            </a:pPr>
            <a:endParaRPr lang="ru-RU" sz="1800" dirty="0">
              <a:solidFill>
                <a:srgbClr val="252525"/>
              </a:solidFill>
              <a:latin typeface="Times New Roman" panose="02020603050405020304" pitchFamily="18" charset="0"/>
              <a:cs typeface="Times New Roman" panose="02020603050405020304" pitchFamily="18" charset="0"/>
            </a:endParaRPr>
          </a:p>
        </p:txBody>
      </p:sp>
      <p:sp>
        <p:nvSpPr>
          <p:cNvPr id="10"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1" name="object 2"/>
          <p:cNvSpPr txBox="1"/>
          <p:nvPr/>
        </p:nvSpPr>
        <p:spPr>
          <a:xfrm>
            <a:off x="381000" y="152400"/>
            <a:ext cx="8077874" cy="320601"/>
          </a:xfrm>
          <a:prstGeom prst="rect">
            <a:avLst/>
          </a:prstGeom>
        </p:spPr>
        <p:txBody>
          <a:bodyPr vert="horz" wrap="square" lIns="0" tIns="12700" rIns="0" bIns="0" rtlCol="0">
            <a:spAutoFit/>
          </a:bodyPr>
          <a:lstStyle/>
          <a:p>
            <a:pPr marL="98148"/>
            <a:r>
              <a:rPr lang="ru-RU" sz="2000" dirty="0">
                <a:solidFill>
                  <a:srgbClr val="004E91"/>
                </a:solidFill>
                <a:latin typeface="Helvetica" pitchFamily="2" charset="0"/>
              </a:rPr>
              <a:t>Основные принципы противодействия </a:t>
            </a:r>
            <a:r>
              <a:rPr lang="ru-RU" sz="2000" dirty="0" smtClean="0">
                <a:solidFill>
                  <a:srgbClr val="004E91"/>
                </a:solidFill>
                <a:latin typeface="Helvetica" pitchFamily="2" charset="0"/>
              </a:rPr>
              <a:t>коррупции</a:t>
            </a:r>
            <a:endParaRPr lang="ru-RU" sz="2000" dirty="0">
              <a:solidFill>
                <a:srgbClr val="004E91"/>
              </a:solidFill>
              <a:latin typeface="Helvetica" pitchFamily="2" charset="0"/>
            </a:endParaRPr>
          </a:p>
        </p:txBody>
      </p:sp>
      <p:sp>
        <p:nvSpPr>
          <p:cNvPr id="12"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solidFill>
                  <a:srgbClr val="004E90"/>
                </a:solidFill>
                <a:latin typeface="Helvetica" pitchFamily="2" charset="0"/>
              </a:rPr>
              <a:t>4</a:t>
            </a:r>
          </a:p>
        </p:txBody>
      </p:sp>
    </p:spTree>
    <p:extLst>
      <p:ext uri="{BB962C8B-B14F-4D97-AF65-F5344CB8AC3E}">
        <p14:creationId xmlns:p14="http://schemas.microsoft.com/office/powerpoint/2010/main" xmlns="" val="21879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tgtEl>
                                          <p:spTgt spid="8">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1000"/>
                                        <p:tgtEl>
                                          <p:spTgt spid="8">
                                            <p:txEl>
                                              <p:pRg st="5" end="5"/>
                                            </p:txEl>
                                          </p:spTgt>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1">
            <a:extLst>
              <a:ext uri="{FF2B5EF4-FFF2-40B4-BE49-F238E27FC236}">
                <a16:creationId xmlns:a16="http://schemas.microsoft.com/office/drawing/2014/main" xmlns="" id="{B6B2AFAD-8D3B-EEA8-79A7-26E2D7B70023}"/>
              </a:ext>
            </a:extLst>
          </p:cNvPr>
          <p:cNvSpPr txBox="1">
            <a:spLocks/>
          </p:cNvSpPr>
          <p:nvPr/>
        </p:nvSpPr>
        <p:spPr bwMode="auto">
          <a:xfrm>
            <a:off x="343237" y="1182786"/>
            <a:ext cx="8153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1630" tIns="40815" rIns="81630" bIns="40815" numCol="1" anchor="t" anchorCtr="0" compatLnSpc="1">
            <a:prstTxWarp prst="textNoShape">
              <a:avLst/>
            </a:prstTxWarp>
          </a:bodyPr>
          <a:lstStyle>
            <a:lvl1pPr marL="325503" indent="-227355" algn="l" rtl="0" eaLnBrk="0" fontAlgn="base" hangingPunct="0">
              <a:spcBef>
                <a:spcPts val="352"/>
              </a:spcBef>
              <a:spcAft>
                <a:spcPct val="0"/>
              </a:spcAft>
              <a:buClr>
                <a:schemeClr val="accent1"/>
              </a:buClr>
              <a:buSzPct val="68000"/>
              <a:buFont typeface="Wingdings 3" pitchFamily="18" charset="2"/>
              <a:buChar char=""/>
              <a:defRPr sz="2400" kern="1200">
                <a:solidFill>
                  <a:schemeClr val="tx1"/>
                </a:solidFill>
                <a:latin typeface="+mn-lt"/>
                <a:ea typeface="+mn-ea"/>
                <a:cs typeface="+mn-cs"/>
              </a:defRPr>
            </a:lvl1pPr>
            <a:lvl2pPr marL="554100" indent="-203750" algn="l" rtl="0" eaLnBrk="0" fontAlgn="base" hangingPunct="0">
              <a:spcBef>
                <a:spcPts val="293"/>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766547" indent="-203750" algn="l" rtl="0" eaLnBrk="0" fontAlgn="base" hangingPunct="0">
              <a:spcBef>
                <a:spcPts val="313"/>
              </a:spcBef>
              <a:spcAft>
                <a:spcPct val="0"/>
              </a:spcAft>
              <a:buClr>
                <a:schemeClr val="accent2"/>
              </a:buClr>
              <a:buSzPct val="100000"/>
              <a:buFont typeface="Wingdings 2" pitchFamily="18" charset="2"/>
              <a:buChar char=""/>
              <a:defRPr sz="1900" kern="1200">
                <a:solidFill>
                  <a:schemeClr val="tx1"/>
                </a:solidFill>
                <a:latin typeface="+mn-lt"/>
                <a:ea typeface="+mn-ea"/>
                <a:cs typeface="+mn-cs"/>
              </a:defRPr>
            </a:lvl3pPr>
            <a:lvl4pPr marL="1019992" indent="-203750" algn="l" rtl="0" eaLnBrk="0" fontAlgn="base" hangingPunct="0">
              <a:spcBef>
                <a:spcPts val="313"/>
              </a:spcBef>
              <a:spcAft>
                <a:spcPct val="0"/>
              </a:spcAft>
              <a:buClr>
                <a:schemeClr val="accent2"/>
              </a:buClr>
              <a:buFont typeface="Wingdings 2" pitchFamily="18" charset="2"/>
              <a:buChar char=""/>
              <a:defRPr sz="1700" kern="1200">
                <a:solidFill>
                  <a:schemeClr val="tx1"/>
                </a:solidFill>
                <a:latin typeface="+mn-lt"/>
                <a:ea typeface="+mn-ea"/>
                <a:cs typeface="+mn-cs"/>
              </a:defRPr>
            </a:lvl4pPr>
            <a:lvl5pPr marL="1223742" indent="-203750" algn="l" rtl="0" eaLnBrk="0" fontAlgn="base" hangingPunct="0">
              <a:spcBef>
                <a:spcPts val="313"/>
              </a:spcBef>
              <a:spcAft>
                <a:spcPct val="0"/>
              </a:spcAft>
              <a:buClr>
                <a:schemeClr val="accent2"/>
              </a:buClr>
              <a:buFont typeface="Wingdings 2" pitchFamily="18" charset="2"/>
              <a:buChar char=""/>
              <a:defRPr sz="1600" kern="1200">
                <a:solidFill>
                  <a:schemeClr val="tx1"/>
                </a:solidFill>
                <a:latin typeface="+mn-lt"/>
                <a:ea typeface="+mn-ea"/>
                <a:cs typeface="+mn-cs"/>
              </a:defRPr>
            </a:lvl5pPr>
            <a:lvl6pPr marL="1428517" indent="-204074" algn="l" rtl="0" eaLnBrk="1" latinLnBrk="0" hangingPunct="1">
              <a:spcBef>
                <a:spcPts val="312"/>
              </a:spcBef>
              <a:buClr>
                <a:schemeClr val="accent3"/>
              </a:buClr>
              <a:buFont typeface="Wingdings 2"/>
              <a:buChar char=""/>
              <a:defRPr kumimoji="0" sz="1600" kern="1200">
                <a:solidFill>
                  <a:schemeClr val="tx1"/>
                </a:solidFill>
                <a:latin typeface="+mn-lt"/>
                <a:ea typeface="+mn-ea"/>
                <a:cs typeface="+mn-cs"/>
              </a:defRPr>
            </a:lvl6pPr>
            <a:lvl7pPr marL="1632591"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7pPr>
            <a:lvl8pPr marL="1836665" indent="-204074" algn="l" rtl="0" eaLnBrk="1" latinLnBrk="0" hangingPunct="1">
              <a:spcBef>
                <a:spcPts val="312"/>
              </a:spcBef>
              <a:buClr>
                <a:schemeClr val="accent3"/>
              </a:buClr>
              <a:buFont typeface="Wingdings 2"/>
              <a:buChar char=""/>
              <a:defRPr kumimoji="0" sz="1400" kern="1200">
                <a:solidFill>
                  <a:schemeClr val="tx1"/>
                </a:solidFill>
                <a:latin typeface="+mn-lt"/>
                <a:ea typeface="+mn-ea"/>
                <a:cs typeface="+mn-cs"/>
              </a:defRPr>
            </a:lvl8pPr>
            <a:lvl9pPr marL="2040739" indent="-204074" algn="l" rtl="0" eaLnBrk="1" latinLnBrk="0" hangingPunct="1">
              <a:spcBef>
                <a:spcPts val="312"/>
              </a:spcBef>
              <a:buClr>
                <a:schemeClr val="accent3"/>
              </a:buClr>
              <a:buFont typeface="Wingdings 2"/>
              <a:buChar char=""/>
              <a:defRPr kumimoji="0" sz="1400" kern="1200" baseline="0">
                <a:solidFill>
                  <a:schemeClr val="tx1"/>
                </a:solidFill>
                <a:latin typeface="+mn-lt"/>
                <a:ea typeface="+mn-ea"/>
                <a:cs typeface="+mn-cs"/>
              </a:defRPr>
            </a:lvl9pPr>
            <a:extLst/>
          </a:lstStyle>
          <a:p>
            <a:pPr marL="0" marR="5080" indent="0" eaLnBrk="1" hangingPunct="1">
              <a:lnSpc>
                <a:spcPts val="1800"/>
              </a:lnSpc>
              <a:spcBef>
                <a:spcPts val="1150"/>
              </a:spcBef>
              <a:buNone/>
            </a:pPr>
            <a:r>
              <a:rPr lang="ru-RU" sz="1600" dirty="0">
                <a:solidFill>
                  <a:srgbClr val="004E91"/>
                </a:solidFill>
                <a:latin typeface="Helvetica" pitchFamily="2" charset="0"/>
              </a:rPr>
              <a:t>4. Принцип соразмерности антикоррупционных процедур риску коррупции.</a:t>
            </a:r>
          </a:p>
          <a:p>
            <a:pPr marL="0" marR="5080" indent="0" eaLnBrk="1" hangingPunct="1">
              <a:lnSpc>
                <a:spcPts val="1800"/>
              </a:lnSpc>
              <a:spcBef>
                <a:spcPts val="1150"/>
              </a:spcBef>
              <a:buNone/>
            </a:pPr>
            <a:r>
              <a:rPr lang="ru-RU" sz="1600" dirty="0">
                <a:latin typeface="Helvetica" pitchFamily="2" charset="0"/>
              </a:rPr>
              <a:t>Разработка и выполнение комплекса мероприятий, позволяющих снизить вероятность   вовлечения организации, ее руководителей и сотрудников в коррупционную деятельность, осуществляется с учетом существующих в деятельности данной организации коррупционных рисков.</a:t>
            </a:r>
          </a:p>
          <a:p>
            <a:pPr marL="0" marR="5080" indent="0" eaLnBrk="1" hangingPunct="1">
              <a:lnSpc>
                <a:spcPts val="1800"/>
              </a:lnSpc>
              <a:spcBef>
                <a:spcPts val="1150"/>
              </a:spcBef>
              <a:buNone/>
              <a:tabLst>
                <a:tab pos="299720" algn="l"/>
              </a:tabLst>
            </a:pPr>
            <a:r>
              <a:rPr lang="ru-RU" sz="1600" dirty="0" smtClean="0">
                <a:solidFill>
                  <a:srgbClr val="004E91"/>
                </a:solidFill>
                <a:latin typeface="Helvetica" pitchFamily="2" charset="0"/>
              </a:rPr>
              <a:t>5</a:t>
            </a:r>
            <a:r>
              <a:rPr lang="ru-RU" sz="1600" dirty="0">
                <a:solidFill>
                  <a:srgbClr val="004E91"/>
                </a:solidFill>
                <a:latin typeface="Helvetica" pitchFamily="2" charset="0"/>
              </a:rPr>
              <a:t>. Принцип эффективности антикоррупционных процедур.</a:t>
            </a:r>
          </a:p>
          <a:p>
            <a:pPr marL="0" marR="5080" indent="0" eaLnBrk="1" hangingPunct="1">
              <a:lnSpc>
                <a:spcPts val="1800"/>
              </a:lnSpc>
              <a:spcBef>
                <a:spcPts val="1150"/>
              </a:spcBef>
              <a:buNone/>
              <a:tabLst>
                <a:tab pos="299720" algn="l"/>
              </a:tabLst>
            </a:pPr>
            <a:r>
              <a:rPr lang="ru-RU" sz="1600" dirty="0">
                <a:latin typeface="Helvetica" pitchFamily="2" charset="0"/>
              </a:rPr>
              <a:t>Применение в организации таких антикоррупционных мероприятий, которые </a:t>
            </a:r>
            <a:r>
              <a:rPr lang="ru-RU" sz="1600" dirty="0" smtClean="0">
                <a:latin typeface="Helvetica" pitchFamily="2" charset="0"/>
              </a:rPr>
              <a:t>приносят </a:t>
            </a:r>
            <a:r>
              <a:rPr lang="ru-RU" sz="1600" dirty="0">
                <a:latin typeface="Helvetica" pitchFamily="2" charset="0"/>
              </a:rPr>
              <a:t>значимый результат.</a:t>
            </a:r>
          </a:p>
          <a:p>
            <a:pPr marL="0" marR="5080" indent="0" eaLnBrk="1" hangingPunct="1">
              <a:lnSpc>
                <a:spcPts val="1800"/>
              </a:lnSpc>
              <a:spcBef>
                <a:spcPts val="1150"/>
              </a:spcBef>
              <a:buNone/>
              <a:tabLst>
                <a:tab pos="299720" algn="l"/>
              </a:tabLst>
            </a:pPr>
            <a:r>
              <a:rPr lang="ru-RU" sz="1600" dirty="0" smtClean="0">
                <a:solidFill>
                  <a:srgbClr val="004E91"/>
                </a:solidFill>
                <a:latin typeface="Helvetica" pitchFamily="2" charset="0"/>
              </a:rPr>
              <a:t>6</a:t>
            </a:r>
            <a:r>
              <a:rPr lang="ru-RU" sz="1600" dirty="0">
                <a:solidFill>
                  <a:srgbClr val="004E91"/>
                </a:solidFill>
                <a:latin typeface="Helvetica" pitchFamily="2" charset="0"/>
              </a:rPr>
              <a:t>. Принцип ответственности и неотвратимости наказания.</a:t>
            </a:r>
          </a:p>
          <a:p>
            <a:pPr marL="0" marR="5080" indent="0" eaLnBrk="1" hangingPunct="1">
              <a:lnSpc>
                <a:spcPts val="1800"/>
              </a:lnSpc>
              <a:spcBef>
                <a:spcPts val="1150"/>
              </a:spcBef>
              <a:buNone/>
              <a:tabLst>
                <a:tab pos="299720" algn="l"/>
              </a:tabLst>
            </a:pPr>
            <a:r>
              <a:rPr lang="ru-RU" sz="1600" dirty="0">
                <a:latin typeface="Helvetica" pitchFamily="2" charset="0"/>
              </a:rPr>
              <a:t>Неотвратимость наказания для работников организации вне зависимости от занимаемой должности, стажа работы и иных условий в случае совершения ими коррупционных   правонарушений в связи с исполнением трудовых обязанностей, а также персональная ответственность руководства организации за реализацию внутриорганизационной антикоррупционной политики.</a:t>
            </a:r>
          </a:p>
          <a:p>
            <a:pPr marL="12065" marR="5080" indent="0" eaLnBrk="1" hangingPunct="1">
              <a:lnSpc>
                <a:spcPts val="1800"/>
              </a:lnSpc>
              <a:spcBef>
                <a:spcPts val="100"/>
              </a:spcBef>
              <a:buClr>
                <a:srgbClr val="83992A"/>
              </a:buClr>
              <a:buSzPct val="114583"/>
              <a:buNone/>
              <a:tabLst>
                <a:tab pos="299720" algn="l"/>
              </a:tabLst>
            </a:pPr>
            <a:endParaRPr lang="ru-RU" sz="1800" dirty="0">
              <a:solidFill>
                <a:srgbClr val="252525"/>
              </a:solidFill>
              <a:latin typeface="Times New Roman" panose="02020603050405020304" pitchFamily="18" charset="0"/>
              <a:cs typeface="Times New Roman" panose="02020603050405020304" pitchFamily="18" charset="0"/>
            </a:endParaRPr>
          </a:p>
          <a:p>
            <a:pPr marL="0" marR="5080" indent="0" eaLnBrk="1" hangingPunct="1">
              <a:lnSpc>
                <a:spcPct val="100000"/>
              </a:lnSpc>
              <a:spcBef>
                <a:spcPts val="1150"/>
              </a:spcBef>
              <a:buNone/>
            </a:pPr>
            <a:endParaRPr lang="ru-RU" sz="1800" dirty="0">
              <a:solidFill>
                <a:srgbClr val="252525"/>
              </a:solidFill>
              <a:latin typeface="Times New Roman" panose="02020603050405020304" pitchFamily="18" charset="0"/>
              <a:cs typeface="Times New Roman" panose="02020603050405020304" pitchFamily="18" charset="0"/>
            </a:endParaRPr>
          </a:p>
        </p:txBody>
      </p:sp>
      <p:sp>
        <p:nvSpPr>
          <p:cNvPr id="10"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1" name="object 2"/>
          <p:cNvSpPr txBox="1"/>
          <p:nvPr/>
        </p:nvSpPr>
        <p:spPr>
          <a:xfrm>
            <a:off x="381000" y="152400"/>
            <a:ext cx="8077874" cy="320601"/>
          </a:xfrm>
          <a:prstGeom prst="rect">
            <a:avLst/>
          </a:prstGeom>
        </p:spPr>
        <p:txBody>
          <a:bodyPr vert="horz" wrap="square" lIns="0" tIns="12700" rIns="0" bIns="0" rtlCol="0">
            <a:spAutoFit/>
          </a:bodyPr>
          <a:lstStyle/>
          <a:p>
            <a:pPr marL="98148"/>
            <a:r>
              <a:rPr lang="ru-RU" sz="2000" dirty="0">
                <a:solidFill>
                  <a:srgbClr val="004E91"/>
                </a:solidFill>
                <a:latin typeface="Helvetica" pitchFamily="2" charset="0"/>
              </a:rPr>
              <a:t>Основные принципы противодействия </a:t>
            </a:r>
            <a:r>
              <a:rPr lang="ru-RU" sz="2000" dirty="0" smtClean="0">
                <a:solidFill>
                  <a:srgbClr val="004E91"/>
                </a:solidFill>
                <a:latin typeface="Helvetica" pitchFamily="2" charset="0"/>
              </a:rPr>
              <a:t>коррупции</a:t>
            </a:r>
            <a:endParaRPr lang="ru-RU" sz="2000" dirty="0">
              <a:solidFill>
                <a:srgbClr val="004E91"/>
              </a:solidFill>
              <a:latin typeface="Helvetica" pitchFamily="2" charset="0"/>
            </a:endParaRPr>
          </a:p>
        </p:txBody>
      </p:sp>
      <p:sp>
        <p:nvSpPr>
          <p:cNvPr id="12" name="Заголовок 1">
            <a:extLst>
              <a:ext uri="{FF2B5EF4-FFF2-40B4-BE49-F238E27FC236}">
                <a16:creationId xmlns:a16="http://schemas.microsoft.com/office/drawing/2014/main" xmlns="" id="{FF6D3279-E913-DCDC-2A71-A4237FE7B799}"/>
              </a:ext>
            </a:extLst>
          </p:cNvPr>
          <p:cNvSpPr txBox="1">
            <a:spLocks/>
          </p:cNvSpPr>
          <p:nvPr/>
        </p:nvSpPr>
        <p:spPr>
          <a:xfrm>
            <a:off x="8458200" y="63388"/>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solidFill>
                  <a:srgbClr val="004E90"/>
                </a:solidFill>
                <a:latin typeface="Helvetica" pitchFamily="2" charset="0"/>
              </a:rPr>
              <a:t>5</a:t>
            </a:r>
          </a:p>
        </p:txBody>
      </p:sp>
    </p:spTree>
    <p:extLst>
      <p:ext uri="{BB962C8B-B14F-4D97-AF65-F5344CB8AC3E}">
        <p14:creationId xmlns:p14="http://schemas.microsoft.com/office/powerpoint/2010/main" xmlns="" val="304194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6575" y="609600"/>
            <a:ext cx="9144000" cy="0"/>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sz="1350"/>
          </a:p>
        </p:txBody>
      </p:sp>
      <p:sp>
        <p:nvSpPr>
          <p:cNvPr id="10" name="Заголовок 1">
            <a:extLst>
              <a:ext uri="{FF2B5EF4-FFF2-40B4-BE49-F238E27FC236}">
                <a16:creationId xmlns:a16="http://schemas.microsoft.com/office/drawing/2014/main" xmlns="" id="{FF6D3279-E913-DCDC-2A71-A4237FE7B799}"/>
              </a:ext>
            </a:extLst>
          </p:cNvPr>
          <p:cNvSpPr txBox="1">
            <a:spLocks/>
          </p:cNvSpPr>
          <p:nvPr/>
        </p:nvSpPr>
        <p:spPr>
          <a:xfrm>
            <a:off x="8505825" y="111389"/>
            <a:ext cx="514350" cy="402622"/>
          </a:xfrm>
          <a:prstGeom prst="rect">
            <a:avLst/>
          </a:prstGeom>
        </p:spPr>
        <p:txBody>
          <a:bodyPr vert="horz" lIns="68580" tIns="34290" rIns="68580" bIns="3429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solidFill>
                  <a:srgbClr val="004E90"/>
                </a:solidFill>
                <a:latin typeface="Helvetica" pitchFamily="2" charset="0"/>
              </a:rPr>
              <a:t>6</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2392"/>
          <a:stretch/>
        </p:blipFill>
        <p:spPr bwMode="auto">
          <a:xfrm>
            <a:off x="139488" y="5180043"/>
            <a:ext cx="2063620" cy="1152525"/>
          </a:xfrm>
          <a:prstGeom prst="rect">
            <a:avLst/>
          </a:prstGeom>
          <a:ln w="3175">
            <a:solidFill>
              <a:schemeClr val="tx2">
                <a:lumMod val="60000"/>
                <a:lumOff val="40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xmlns="" val="0"/>
              </a:ext>
            </a:extLst>
          </a:blip>
          <a:srcRect r="38862"/>
          <a:stretch/>
        </p:blipFill>
        <p:spPr>
          <a:xfrm>
            <a:off x="2405163" y="5030477"/>
            <a:ext cx="2224160" cy="1398586"/>
          </a:xfrm>
          <a:prstGeom prst="rect">
            <a:avLst/>
          </a:prstGeom>
        </p:spPr>
      </p:pic>
      <p:sp>
        <p:nvSpPr>
          <p:cNvPr id="15" name="Прямоугольник 14"/>
          <p:cNvSpPr/>
          <p:nvPr/>
        </p:nvSpPr>
        <p:spPr>
          <a:xfrm>
            <a:off x="-12722" y="3709303"/>
            <a:ext cx="2286000" cy="1169551"/>
          </a:xfrm>
          <a:prstGeom prst="rect">
            <a:avLst/>
          </a:prstGeom>
        </p:spPr>
        <p:txBody>
          <a:bodyPr wrap="square">
            <a:spAutoFit/>
          </a:bodyPr>
          <a:lstStyle/>
          <a:p>
            <a:pPr algn="ctr"/>
            <a:r>
              <a:rPr lang="ru-RU" sz="1400" dirty="0">
                <a:latin typeface="Helvetica" pitchFamily="2" charset="0"/>
              </a:rPr>
              <a:t>Интернет-приёмная Губернатора Новгородской области и Правительства Новгородской области</a:t>
            </a:r>
          </a:p>
        </p:txBody>
      </p:sp>
      <p:sp>
        <p:nvSpPr>
          <p:cNvPr id="16" name="Прямоугольник 15"/>
          <p:cNvSpPr/>
          <p:nvPr/>
        </p:nvSpPr>
        <p:spPr>
          <a:xfrm>
            <a:off x="2292260" y="3709303"/>
            <a:ext cx="2057400" cy="1169551"/>
          </a:xfrm>
          <a:prstGeom prst="rect">
            <a:avLst/>
          </a:prstGeom>
        </p:spPr>
        <p:txBody>
          <a:bodyPr wrap="square">
            <a:spAutoFit/>
          </a:bodyPr>
          <a:lstStyle/>
          <a:p>
            <a:pPr algn="ctr"/>
            <a:r>
              <a:rPr lang="ru-RU" sz="1400" dirty="0">
                <a:latin typeface="Helvetica" pitchFamily="2" charset="0"/>
              </a:rPr>
              <a:t>Ежеквартальные «прямые линии» по вопросам противодействия коррупции</a:t>
            </a:r>
          </a:p>
        </p:txBody>
      </p:sp>
      <p:pic>
        <p:nvPicPr>
          <p:cNvPr id="3" name="Рисунок 2">
            <a:extLst>
              <a:ext uri="{FF2B5EF4-FFF2-40B4-BE49-F238E27FC236}">
                <a16:creationId xmlns:a16="http://schemas.microsoft.com/office/drawing/2014/main" xmlns="" id="{F97DA17F-434E-EAF1-9A75-6149CD441A5E}"/>
              </a:ext>
            </a:extLst>
          </p:cNvPr>
          <p:cNvPicPr>
            <a:picLocks noChangeAspect="1"/>
          </p:cNvPicPr>
          <p:nvPr/>
        </p:nvPicPr>
        <p:blipFill rotWithShape="1">
          <a:blip r:embed="rId4"/>
          <a:srcRect b="-119"/>
          <a:stretch/>
        </p:blipFill>
        <p:spPr>
          <a:xfrm>
            <a:off x="4733538" y="2872513"/>
            <a:ext cx="4181861" cy="3671573"/>
          </a:xfrm>
          <a:prstGeom prst="rect">
            <a:avLst/>
          </a:prstGeom>
        </p:spPr>
      </p:pic>
      <p:sp>
        <p:nvSpPr>
          <p:cNvPr id="5" name="Прямоугольник 4"/>
          <p:cNvSpPr/>
          <p:nvPr/>
        </p:nvSpPr>
        <p:spPr>
          <a:xfrm>
            <a:off x="1190219" y="3085171"/>
            <a:ext cx="1965603" cy="307777"/>
          </a:xfrm>
          <a:prstGeom prst="rect">
            <a:avLst/>
          </a:prstGeom>
        </p:spPr>
        <p:txBody>
          <a:bodyPr wrap="none">
            <a:spAutoFit/>
          </a:bodyPr>
          <a:lstStyle/>
          <a:p>
            <a:r>
              <a:rPr lang="en-US" sz="1400" dirty="0">
                <a:solidFill>
                  <a:srgbClr val="004E91"/>
                </a:solidFill>
                <a:latin typeface="Helvetica" pitchFamily="2" charset="0"/>
              </a:rPr>
              <a:t>https://www.novreg.ru/</a:t>
            </a:r>
          </a:p>
        </p:txBody>
      </p:sp>
      <p:sp>
        <p:nvSpPr>
          <p:cNvPr id="11" name="object 2"/>
          <p:cNvSpPr txBox="1"/>
          <p:nvPr/>
        </p:nvSpPr>
        <p:spPr>
          <a:xfrm>
            <a:off x="381000" y="152400"/>
            <a:ext cx="8077874" cy="320601"/>
          </a:xfrm>
          <a:prstGeom prst="rect">
            <a:avLst/>
          </a:prstGeom>
        </p:spPr>
        <p:txBody>
          <a:bodyPr vert="horz" wrap="square" lIns="0" tIns="12700" rIns="0" bIns="0" rtlCol="0">
            <a:spAutoFit/>
          </a:bodyPr>
          <a:lstStyle/>
          <a:p>
            <a:pPr marL="12065" marR="5080">
              <a:spcBef>
                <a:spcPts val="100"/>
              </a:spcBef>
              <a:buClr>
                <a:srgbClr val="83992A"/>
              </a:buClr>
              <a:buSzPct val="114583"/>
              <a:tabLst>
                <a:tab pos="299720" algn="l"/>
              </a:tabLst>
            </a:pPr>
            <a:r>
              <a:rPr lang="ru-RU" sz="2000" dirty="0">
                <a:solidFill>
                  <a:srgbClr val="004E91"/>
                </a:solidFill>
                <a:latin typeface="Helvetica" pitchFamily="2" charset="0"/>
              </a:rPr>
              <a:t>7. Принцип открытости</a:t>
            </a:r>
          </a:p>
        </p:txBody>
      </p:sp>
      <p:sp>
        <p:nvSpPr>
          <p:cNvPr id="2" name="Прямоугольник 1"/>
          <p:cNvSpPr/>
          <p:nvPr/>
        </p:nvSpPr>
        <p:spPr>
          <a:xfrm>
            <a:off x="233091" y="682522"/>
            <a:ext cx="8775911" cy="584775"/>
          </a:xfrm>
          <a:prstGeom prst="rect">
            <a:avLst/>
          </a:prstGeom>
        </p:spPr>
        <p:txBody>
          <a:bodyPr wrap="square">
            <a:spAutoFit/>
          </a:bodyPr>
          <a:lstStyle/>
          <a:p>
            <a:pPr marL="12065" marR="5080">
              <a:spcBef>
                <a:spcPts val="100"/>
              </a:spcBef>
              <a:buClr>
                <a:srgbClr val="83992A"/>
              </a:buClr>
              <a:buSzPct val="114583"/>
              <a:tabLst>
                <a:tab pos="299720" algn="l"/>
              </a:tabLst>
            </a:pPr>
            <a:r>
              <a:rPr lang="ru-RU" sz="1600" dirty="0">
                <a:latin typeface="Helvetica" pitchFamily="2" charset="0"/>
              </a:rPr>
              <a:t>Информирование контрагентов, партнеров и общественности о принятых </a:t>
            </a:r>
            <a:r>
              <a:rPr lang="ru-RU" sz="1600" dirty="0" smtClean="0">
                <a:latin typeface="Helvetica" pitchFamily="2" charset="0"/>
              </a:rPr>
              <a:t>антикоррупционных </a:t>
            </a:r>
            <a:r>
              <a:rPr lang="ru-RU" sz="1600" dirty="0">
                <a:latin typeface="Helvetica" pitchFamily="2" charset="0"/>
              </a:rPr>
              <a:t>стандартах.</a:t>
            </a:r>
          </a:p>
        </p:txBody>
      </p:sp>
      <p:sp>
        <p:nvSpPr>
          <p:cNvPr id="13" name="Прямоугольник 12"/>
          <p:cNvSpPr/>
          <p:nvPr/>
        </p:nvSpPr>
        <p:spPr>
          <a:xfrm>
            <a:off x="148148" y="1401774"/>
            <a:ext cx="8860854" cy="1613262"/>
          </a:xfrm>
          <a:prstGeom prst="rect">
            <a:avLst/>
          </a:prstGeom>
        </p:spPr>
        <p:txBody>
          <a:bodyPr wrap="square">
            <a:spAutoFit/>
          </a:bodyPr>
          <a:lstStyle/>
          <a:p>
            <a:pPr marL="12065" marR="5080" algn="just">
              <a:spcBef>
                <a:spcPts val="100"/>
              </a:spcBef>
              <a:buClr>
                <a:srgbClr val="83992A"/>
              </a:buClr>
              <a:buSzPct val="114583"/>
              <a:tabLst>
                <a:tab pos="299720" algn="l"/>
              </a:tabLst>
            </a:pPr>
            <a:r>
              <a:rPr lang="ru-RU" sz="1400" dirty="0">
                <a:solidFill>
                  <a:srgbClr val="004E91"/>
                </a:solidFill>
                <a:latin typeface="Helvetica" pitchFamily="2" charset="0"/>
              </a:rPr>
              <a:t>Приказ Министерства  труда и социальной защиты Российской Федерации от 7 октября 2013 г. № 530н</a:t>
            </a:r>
          </a:p>
          <a:p>
            <a:pPr marL="12065" marR="5080">
              <a:spcBef>
                <a:spcPts val="100"/>
              </a:spcBef>
              <a:buClr>
                <a:srgbClr val="83992A"/>
              </a:buClr>
              <a:buSzPct val="114583"/>
              <a:tabLst>
                <a:tab pos="299720" algn="l"/>
              </a:tabLst>
            </a:pPr>
            <a:r>
              <a:rPr lang="ru-RU" sz="1400" dirty="0">
                <a:solidFill>
                  <a:srgbClr val="252525"/>
                </a:solidFill>
                <a:latin typeface="Times New Roman" panose="02020603050405020304" pitchFamily="18" charset="0"/>
                <a:cs typeface="Times New Roman" panose="02020603050405020304" pitchFamily="18" charset="0"/>
              </a:rPr>
              <a:t> </a:t>
            </a:r>
            <a:r>
              <a:rPr lang="ru-RU" sz="1400" dirty="0">
                <a:latin typeface="Helvetica" pitchFamily="2" charset="0"/>
              </a:rPr>
              <a:t>«Требования к размещению и наполнению подразделов, посвященных вопросам противодействия коррупции, официальных сайтов федеральных государственных органов, Центрального банка Российской Федерации, Пенсионного фонда Российской Федерации, Фонда социального страхования Российской Федерации, Федерального фонда обязательного медицинского страхования, государственных корпораций (компаний), иных организаций, созданных на основании федеральных законов» (далее – Приказ Минтруда)</a:t>
            </a:r>
          </a:p>
        </p:txBody>
      </p:sp>
      <p:cxnSp>
        <p:nvCxnSpPr>
          <p:cNvPr id="17" name="Прямая соединительная линия 16">
            <a:extLst>
              <a:ext uri="{FF2B5EF4-FFF2-40B4-BE49-F238E27FC236}">
                <a16:creationId xmlns:a16="http://schemas.microsoft.com/office/drawing/2014/main" xmlns="" id="{25142F50-0EE6-B61A-7AC2-B97D2A923AC8}"/>
              </a:ext>
            </a:extLst>
          </p:cNvPr>
          <p:cNvCxnSpPr/>
          <p:nvPr/>
        </p:nvCxnSpPr>
        <p:spPr>
          <a:xfrm>
            <a:off x="233091" y="1298075"/>
            <a:ext cx="8371656"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4297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558177" y="769866"/>
            <a:ext cx="7742144" cy="604154"/>
          </a:xfrm>
          <a:prstGeom prst="roundRect">
            <a:avLst/>
          </a:prstGeom>
          <a:solidFill>
            <a:srgbClr val="7DC4E8"/>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 name="object 9"/>
          <p:cNvSpPr/>
          <p:nvPr/>
        </p:nvSpPr>
        <p:spPr>
          <a:xfrm>
            <a:off x="0" y="685800"/>
            <a:ext cx="9144000" cy="0"/>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sz="1350"/>
          </a:p>
        </p:txBody>
      </p:sp>
      <p:sp>
        <p:nvSpPr>
          <p:cNvPr id="13" name="object 3"/>
          <p:cNvSpPr txBox="1"/>
          <p:nvPr/>
        </p:nvSpPr>
        <p:spPr>
          <a:xfrm>
            <a:off x="323850" y="228600"/>
            <a:ext cx="8172450" cy="317395"/>
          </a:xfrm>
          <a:prstGeom prst="rect">
            <a:avLst/>
          </a:prstGeom>
        </p:spPr>
        <p:txBody>
          <a:bodyPr vert="horz" wrap="square" lIns="0" tIns="9525" rIns="0" bIns="0" rtlCol="0">
            <a:spAutoFit/>
          </a:bodyPr>
          <a:lstStyle/>
          <a:p>
            <a:pPr marL="12065" marR="5080">
              <a:spcBef>
                <a:spcPts val="100"/>
              </a:spcBef>
              <a:buClr>
                <a:srgbClr val="83992A"/>
              </a:buClr>
              <a:buSzPct val="114583"/>
              <a:tabLst>
                <a:tab pos="299720" algn="l"/>
              </a:tabLst>
            </a:pPr>
            <a:r>
              <a:rPr lang="ru-RU" sz="2000" dirty="0" smtClean="0">
                <a:solidFill>
                  <a:srgbClr val="004E91"/>
                </a:solidFill>
                <a:latin typeface="Helvetica" pitchFamily="2" charset="0"/>
              </a:rPr>
              <a:t>Подраздел, посвященный </a:t>
            </a:r>
            <a:r>
              <a:rPr lang="ru-RU" sz="2000" dirty="0">
                <a:solidFill>
                  <a:srgbClr val="004E91"/>
                </a:solidFill>
                <a:latin typeface="Helvetica" pitchFamily="2" charset="0"/>
              </a:rPr>
              <a:t>вопросам противодействия коррупции</a:t>
            </a:r>
          </a:p>
        </p:txBody>
      </p:sp>
      <p:sp>
        <p:nvSpPr>
          <p:cNvPr id="14" name="Прямоугольник 13"/>
          <p:cNvSpPr/>
          <p:nvPr/>
        </p:nvSpPr>
        <p:spPr>
          <a:xfrm>
            <a:off x="399207" y="868945"/>
            <a:ext cx="7772400" cy="505075"/>
          </a:xfrm>
          <a:prstGeom prst="rect">
            <a:avLst/>
          </a:prstGeom>
        </p:spPr>
        <p:txBody>
          <a:bodyPr wrap="square">
            <a:spAutoFit/>
          </a:bodyPr>
          <a:lstStyle/>
          <a:p>
            <a:pPr marL="9450" algn="ctr" defTabSz="257175">
              <a:lnSpc>
                <a:spcPts val="1575"/>
              </a:lnSpc>
              <a:spcBef>
                <a:spcPct val="0"/>
              </a:spcBef>
            </a:pPr>
            <a:r>
              <a:rPr lang="ru-RU" dirty="0">
                <a:latin typeface="Helvetica" pitchFamily="2" charset="0"/>
              </a:rPr>
              <a:t>В разделе "Противодействие коррупции" сайтов содержатся последовательные ссылки на следующие подразделы:</a:t>
            </a:r>
          </a:p>
        </p:txBody>
      </p:sp>
      <p:sp>
        <p:nvSpPr>
          <p:cNvPr id="20" name="Заголовок 1">
            <a:extLst>
              <a:ext uri="{FF2B5EF4-FFF2-40B4-BE49-F238E27FC236}">
                <a16:creationId xmlns:a16="http://schemas.microsoft.com/office/drawing/2014/main" xmlns="" id="{FF6D3279-E913-DCDC-2A71-A4237FE7B799}"/>
              </a:ext>
            </a:extLst>
          </p:cNvPr>
          <p:cNvSpPr txBox="1">
            <a:spLocks/>
          </p:cNvSpPr>
          <p:nvPr/>
        </p:nvSpPr>
        <p:spPr>
          <a:xfrm>
            <a:off x="8610600" y="228600"/>
            <a:ext cx="342900" cy="317387"/>
          </a:xfrm>
          <a:prstGeom prst="rect">
            <a:avLst/>
          </a:prstGeom>
        </p:spPr>
        <p:txBody>
          <a:bodyPr vert="horz" lIns="68580" tIns="34290" rIns="68580" bIns="3429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solidFill>
                  <a:srgbClr val="004E90"/>
                </a:solidFill>
                <a:latin typeface="Helvetica" pitchFamily="2" charset="0"/>
              </a:rPr>
              <a:t>7</a:t>
            </a:r>
          </a:p>
        </p:txBody>
      </p:sp>
      <p:sp>
        <p:nvSpPr>
          <p:cNvPr id="38" name="Скругленный прямоугольник 37"/>
          <p:cNvSpPr/>
          <p:nvPr/>
        </p:nvSpPr>
        <p:spPr>
          <a:xfrm>
            <a:off x="924048" y="3048000"/>
            <a:ext cx="7076951" cy="511075"/>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350" dirty="0">
                <a:solidFill>
                  <a:schemeClr val="tx1"/>
                </a:solidFill>
                <a:latin typeface="Helvetica" pitchFamily="2" charset="0"/>
              </a:rPr>
              <a:t>Методические материалы</a:t>
            </a:r>
          </a:p>
        </p:txBody>
      </p:sp>
      <p:sp>
        <p:nvSpPr>
          <p:cNvPr id="39" name="Скругленный прямоугольник 38"/>
          <p:cNvSpPr/>
          <p:nvPr/>
        </p:nvSpPr>
        <p:spPr>
          <a:xfrm>
            <a:off x="904875" y="3810000"/>
            <a:ext cx="7096126" cy="511075"/>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Формы документов, связанных с противодействием коррупции, для заполнения</a:t>
            </a:r>
          </a:p>
        </p:txBody>
      </p:sp>
      <p:sp>
        <p:nvSpPr>
          <p:cNvPr id="40" name="Скругленный прямоугольник 39"/>
          <p:cNvSpPr/>
          <p:nvPr/>
        </p:nvSpPr>
        <p:spPr>
          <a:xfrm>
            <a:off x="917305" y="4572000"/>
            <a:ext cx="7083695" cy="511075"/>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dirty="0">
                <a:solidFill>
                  <a:schemeClr val="tx1"/>
                </a:solidFill>
                <a:latin typeface="Helvetica" pitchFamily="2" charset="0"/>
              </a:rPr>
              <a:t>Сведения о доходах, расходах, об имуществе и обязательствах имущественного характера</a:t>
            </a:r>
          </a:p>
        </p:txBody>
      </p:sp>
      <p:sp>
        <p:nvSpPr>
          <p:cNvPr id="42" name="Скругленный прямоугольник 41"/>
          <p:cNvSpPr/>
          <p:nvPr/>
        </p:nvSpPr>
        <p:spPr>
          <a:xfrm>
            <a:off x="914401" y="1573262"/>
            <a:ext cx="7086600" cy="560338"/>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3" name="Прямоугольник 42"/>
          <p:cNvSpPr/>
          <p:nvPr/>
        </p:nvSpPr>
        <p:spPr>
          <a:xfrm>
            <a:off x="1133475" y="1685208"/>
            <a:ext cx="6553200" cy="307777"/>
          </a:xfrm>
          <a:prstGeom prst="rect">
            <a:avLst/>
          </a:prstGeom>
        </p:spPr>
        <p:txBody>
          <a:bodyPr wrap="square">
            <a:spAutoFit/>
          </a:bodyPr>
          <a:lstStyle/>
          <a:p>
            <a:pPr lvl="0" algn="ctr"/>
            <a:r>
              <a:rPr lang="ru-RU" sz="1400" dirty="0"/>
              <a:t>Нормативные правовые и иные акты в сфере противодействия коррупции</a:t>
            </a:r>
            <a:endParaRPr lang="ru-RU" sz="1350" dirty="0">
              <a:latin typeface="Helvetica" pitchFamily="2" charset="0"/>
            </a:endParaRPr>
          </a:p>
        </p:txBody>
      </p:sp>
      <p:sp>
        <p:nvSpPr>
          <p:cNvPr id="47" name="Скругленный прямоугольник 46"/>
          <p:cNvSpPr/>
          <p:nvPr/>
        </p:nvSpPr>
        <p:spPr>
          <a:xfrm>
            <a:off x="904875" y="2384525"/>
            <a:ext cx="7096126" cy="511075"/>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latin typeface="Helvetica" pitchFamily="2" charset="0"/>
              </a:rPr>
              <a:t>Антикоррупционная экспертиза</a:t>
            </a:r>
          </a:p>
        </p:txBody>
      </p:sp>
      <p:sp>
        <p:nvSpPr>
          <p:cNvPr id="48" name="Скругленный прямоугольник 47"/>
          <p:cNvSpPr/>
          <p:nvPr/>
        </p:nvSpPr>
        <p:spPr>
          <a:xfrm>
            <a:off x="904875" y="5334000"/>
            <a:ext cx="7096126" cy="511075"/>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Helvetica" pitchFamily="2" charset="0"/>
              </a:rPr>
              <a:t>Комиссия по соблюдению требований к служебному поведению и урегулированию конфликта интересов</a:t>
            </a:r>
          </a:p>
        </p:txBody>
      </p:sp>
      <p:sp>
        <p:nvSpPr>
          <p:cNvPr id="49" name="Скругленный прямоугольник 48"/>
          <p:cNvSpPr/>
          <p:nvPr/>
        </p:nvSpPr>
        <p:spPr>
          <a:xfrm>
            <a:off x="917305" y="6096000"/>
            <a:ext cx="7083696" cy="511075"/>
          </a:xfrm>
          <a:prstGeom prst="roundRect">
            <a:avLst/>
          </a:prstGeom>
          <a:solidFill>
            <a:schemeClr val="bg1"/>
          </a:solidFill>
          <a:ln>
            <a:solidFill>
              <a:srgbClr val="7D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Обратная связь для сообщений о фактах коррупции</a:t>
            </a:r>
          </a:p>
        </p:txBody>
      </p:sp>
    </p:spTree>
    <p:extLst>
      <p:ext uri="{BB962C8B-B14F-4D97-AF65-F5344CB8AC3E}">
        <p14:creationId xmlns:p14="http://schemas.microsoft.com/office/powerpoint/2010/main" xmlns="" val="135762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3" name="Заголовок 1">
            <a:extLst>
              <a:ext uri="{FF2B5EF4-FFF2-40B4-BE49-F238E27FC236}">
                <a16:creationId xmlns:a16="http://schemas.microsoft.com/office/drawing/2014/main" xmlns="" id="{FF6D3279-E913-DCDC-2A71-A4237FE7B799}"/>
              </a:ext>
            </a:extLst>
          </p:cNvPr>
          <p:cNvSpPr txBox="1">
            <a:spLocks/>
          </p:cNvSpPr>
          <p:nvPr/>
        </p:nvSpPr>
        <p:spPr>
          <a:xfrm>
            <a:off x="8540562" y="63387"/>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solidFill>
                  <a:srgbClr val="004E90"/>
                </a:solidFill>
                <a:latin typeface="Helvetica" pitchFamily="2" charset="0"/>
              </a:rPr>
              <a:t>8</a:t>
            </a:r>
          </a:p>
        </p:txBody>
      </p:sp>
      <p:sp>
        <p:nvSpPr>
          <p:cNvPr id="4" name="Прямоугольник 3"/>
          <p:cNvSpPr/>
          <p:nvPr/>
        </p:nvSpPr>
        <p:spPr>
          <a:xfrm>
            <a:off x="228600" y="658747"/>
            <a:ext cx="8578662" cy="6186309"/>
          </a:xfrm>
          <a:prstGeom prst="rect">
            <a:avLst/>
          </a:prstGeom>
        </p:spPr>
        <p:txBody>
          <a:bodyPr wrap="square">
            <a:spAutoFit/>
          </a:bodyPr>
          <a:lstStyle/>
          <a:p>
            <a:pPr fontAlgn="base"/>
            <a:r>
              <a:rPr lang="ru-RU" dirty="0" smtClean="0"/>
              <a:t>а</a:t>
            </a:r>
            <a:r>
              <a:rPr lang="ru-RU" dirty="0"/>
              <a:t>) </a:t>
            </a:r>
            <a:r>
              <a:rPr lang="ru-RU" dirty="0">
                <a:solidFill>
                  <a:srgbClr val="004E91"/>
                </a:solidFill>
              </a:rPr>
              <a:t>список гиперссылок действующих федеральных законов</a:t>
            </a:r>
            <a:r>
              <a:rPr lang="ru-RU" dirty="0"/>
              <a:t>, указов Президента Российской Федерации, постановлений Правительства Российской Федерации и иных нормативных правовых актов по вопросам противодействия коррупции для последовательного перехода на официальный интернет-портал правовой информации (</a:t>
            </a:r>
            <a:r>
              <a:rPr lang="ru-RU" dirty="0">
                <a:solidFill>
                  <a:srgbClr val="004E91"/>
                </a:solidFill>
              </a:rPr>
              <a:t>www.pravo.gov.ru</a:t>
            </a:r>
            <a:r>
              <a:rPr lang="ru-RU" dirty="0"/>
              <a:t>). Список гиперссылок должен быть </a:t>
            </a:r>
            <a:r>
              <a:rPr lang="ru-RU" dirty="0">
                <a:solidFill>
                  <a:srgbClr val="004E91"/>
                </a:solidFill>
              </a:rPr>
              <a:t>структурирован</a:t>
            </a:r>
            <a:r>
              <a:rPr lang="ru-RU" dirty="0"/>
              <a:t> по видам нормативных правовых актов: федеральные законы, указы Президента Российской Федерации, постановления Правительства Российской Федерации; иные нормативные правовые акты;</a:t>
            </a:r>
            <a:br>
              <a:rPr lang="ru-RU" dirty="0"/>
            </a:br>
            <a:r>
              <a:rPr lang="ru-RU" dirty="0"/>
              <a:t/>
            </a:r>
            <a:br>
              <a:rPr lang="ru-RU" dirty="0"/>
            </a:br>
            <a:r>
              <a:rPr lang="ru-RU" dirty="0" smtClean="0"/>
              <a:t>б</a:t>
            </a:r>
            <a:r>
              <a:rPr lang="ru-RU" dirty="0"/>
              <a:t>) список гиперссылок нормативных правовых актов и иных актов (локальных нормативных актов) по вопросам противодействия коррупции с приложением файлов, содержащих полный текст </a:t>
            </a:r>
            <a:r>
              <a:rPr lang="ru-RU" dirty="0" smtClean="0"/>
              <a:t>акта.</a:t>
            </a:r>
          </a:p>
          <a:p>
            <a:pPr fontAlgn="base"/>
            <a:endParaRPr lang="ru-RU" dirty="0"/>
          </a:p>
          <a:p>
            <a:pPr fontAlgn="base"/>
            <a:r>
              <a:rPr lang="ru-RU" dirty="0">
                <a:solidFill>
                  <a:srgbClr val="FF0000"/>
                </a:solidFill>
              </a:rPr>
              <a:t>!</a:t>
            </a:r>
            <a:r>
              <a:rPr lang="ru-RU" sz="1400" dirty="0"/>
              <a:t> </a:t>
            </a:r>
            <a:r>
              <a:rPr lang="ru-RU" sz="1400" dirty="0" smtClean="0"/>
              <a:t> </a:t>
            </a:r>
            <a:r>
              <a:rPr lang="ru-RU" dirty="0" smtClean="0">
                <a:solidFill>
                  <a:srgbClr val="004E91"/>
                </a:solidFill>
              </a:rPr>
              <a:t>Нормативные </a:t>
            </a:r>
            <a:r>
              <a:rPr lang="ru-RU" dirty="0">
                <a:solidFill>
                  <a:srgbClr val="004E91"/>
                </a:solidFill>
              </a:rPr>
              <a:t>и иные акты должны размещаться в действующей редакции</a:t>
            </a:r>
            <a:r>
              <a:rPr lang="ru-RU" dirty="0" smtClean="0"/>
              <a:t>.</a:t>
            </a:r>
          </a:p>
          <a:p>
            <a:pPr fontAlgn="base"/>
            <a:endParaRPr lang="ru-RU" dirty="0" smtClean="0"/>
          </a:p>
          <a:p>
            <a:pPr fontAlgn="base"/>
            <a:r>
              <a:rPr lang="ru-RU" dirty="0"/>
              <a:t>Со всеми действующими федеральными законами, указами Президента Российской Федерации, постановлениями Правительства Российской Федерации, международными правовыми </a:t>
            </a:r>
            <a:r>
              <a:rPr lang="ru-RU" dirty="0" smtClean="0"/>
              <a:t>актами в сфере противодействия коррупции </a:t>
            </a:r>
            <a:r>
              <a:rPr lang="ru-RU" dirty="0"/>
              <a:t>можно ознакомиться на официальном сайте Министерства труда и социального развития Российской Федерации </a:t>
            </a:r>
            <a:r>
              <a:rPr lang="ru-RU" u="sng" dirty="0" smtClean="0">
                <a:hlinkClick r:id="rId2"/>
              </a:rPr>
              <a:t>https</a:t>
            </a:r>
            <a:r>
              <a:rPr lang="ru-RU" u="sng" dirty="0">
                <a:hlinkClick r:id="rId2"/>
              </a:rPr>
              <a:t>://</a:t>
            </a:r>
            <a:r>
              <a:rPr lang="ru-RU" u="sng" dirty="0" smtClean="0">
                <a:hlinkClick r:id="rId2"/>
              </a:rPr>
              <a:t>mintrud.gov.ru/ministry/anticorruption/legislation/0</a:t>
            </a:r>
            <a:r>
              <a:rPr lang="ru-RU" dirty="0" smtClean="0"/>
              <a:t>.</a:t>
            </a:r>
            <a:endParaRPr lang="ru-RU" dirty="0"/>
          </a:p>
        </p:txBody>
      </p:sp>
      <p:sp>
        <p:nvSpPr>
          <p:cNvPr id="5" name="object 3"/>
          <p:cNvSpPr txBox="1"/>
          <p:nvPr/>
        </p:nvSpPr>
        <p:spPr>
          <a:xfrm>
            <a:off x="268386" y="117640"/>
            <a:ext cx="8172450" cy="428322"/>
          </a:xfrm>
          <a:prstGeom prst="rect">
            <a:avLst/>
          </a:prstGeom>
        </p:spPr>
        <p:txBody>
          <a:bodyPr vert="horz" wrap="square" lIns="0" tIns="9525" rIns="0" bIns="0" rtlCol="0">
            <a:spAutoFit/>
          </a:bodyPr>
          <a:lstStyle/>
          <a:p>
            <a:pPr marL="12065" marR="5080">
              <a:lnSpc>
                <a:spcPts val="1600"/>
              </a:lnSpc>
              <a:spcBef>
                <a:spcPts val="100"/>
              </a:spcBef>
              <a:buClr>
                <a:srgbClr val="83992A"/>
              </a:buClr>
              <a:buSzPct val="114583"/>
              <a:tabLst>
                <a:tab pos="299720" algn="l"/>
              </a:tabLst>
            </a:pPr>
            <a:r>
              <a:rPr lang="ru-RU" sz="2000" dirty="0">
                <a:solidFill>
                  <a:srgbClr val="004E91"/>
                </a:solidFill>
                <a:latin typeface="Helvetica" pitchFamily="2" charset="0"/>
              </a:rPr>
              <a:t>Подраздел </a:t>
            </a:r>
            <a:r>
              <a:rPr lang="ru-RU" sz="2000" dirty="0" smtClean="0">
                <a:solidFill>
                  <a:srgbClr val="004E91"/>
                </a:solidFill>
                <a:latin typeface="Helvetica" pitchFamily="2" charset="0"/>
              </a:rPr>
              <a:t>«Нормативные </a:t>
            </a:r>
            <a:r>
              <a:rPr lang="ru-RU" sz="2000" dirty="0">
                <a:solidFill>
                  <a:srgbClr val="004E91"/>
                </a:solidFill>
                <a:latin typeface="Helvetica" pitchFamily="2" charset="0"/>
              </a:rPr>
              <a:t>правовые и иные акты в сфере противодействия </a:t>
            </a:r>
            <a:r>
              <a:rPr lang="ru-RU" sz="2000" dirty="0" smtClean="0">
                <a:solidFill>
                  <a:srgbClr val="004E91"/>
                </a:solidFill>
                <a:latin typeface="Helvetica" pitchFamily="2" charset="0"/>
              </a:rPr>
              <a:t>коррупции» </a:t>
            </a:r>
            <a:r>
              <a:rPr lang="ru-RU" sz="2000" dirty="0">
                <a:solidFill>
                  <a:srgbClr val="004E91"/>
                </a:solidFill>
                <a:latin typeface="Helvetica" pitchFamily="2" charset="0"/>
              </a:rPr>
              <a:t>содержит:</a:t>
            </a:r>
          </a:p>
        </p:txBody>
      </p:sp>
    </p:spTree>
    <p:extLst>
      <p:ext uri="{BB962C8B-B14F-4D97-AF65-F5344CB8AC3E}">
        <p14:creationId xmlns:p14="http://schemas.microsoft.com/office/powerpoint/2010/main" xmlns="" val="398622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9"/>
          <p:cNvSpPr/>
          <p:nvPr/>
        </p:nvSpPr>
        <p:spPr>
          <a:xfrm>
            <a:off x="0" y="613028"/>
            <a:ext cx="9144000" cy="45719"/>
          </a:xfrm>
          <a:custGeom>
            <a:avLst/>
            <a:gdLst/>
            <a:ahLst/>
            <a:cxnLst/>
            <a:rect l="l" t="t" r="r" b="b"/>
            <a:pathLst>
              <a:path w="12192000">
                <a:moveTo>
                  <a:pt x="12192000" y="0"/>
                </a:moveTo>
                <a:lnTo>
                  <a:pt x="0" y="0"/>
                </a:lnTo>
              </a:path>
            </a:pathLst>
          </a:custGeom>
          <a:ln w="19050">
            <a:solidFill>
              <a:srgbClr val="4471C4"/>
            </a:solidFill>
          </a:ln>
        </p:spPr>
        <p:txBody>
          <a:bodyPr wrap="square" lIns="0" tIns="0" rIns="0" bIns="0" rtlCol="0"/>
          <a:lstStyle/>
          <a:p>
            <a:endParaRPr/>
          </a:p>
        </p:txBody>
      </p:sp>
      <p:sp>
        <p:nvSpPr>
          <p:cNvPr id="13" name="Заголовок 1">
            <a:extLst>
              <a:ext uri="{FF2B5EF4-FFF2-40B4-BE49-F238E27FC236}">
                <a16:creationId xmlns:a16="http://schemas.microsoft.com/office/drawing/2014/main" xmlns="" id="{FF6D3279-E913-DCDC-2A71-A4237FE7B799}"/>
              </a:ext>
            </a:extLst>
          </p:cNvPr>
          <p:cNvSpPr txBox="1">
            <a:spLocks/>
          </p:cNvSpPr>
          <p:nvPr/>
        </p:nvSpPr>
        <p:spPr>
          <a:xfrm>
            <a:off x="8540562" y="63387"/>
            <a:ext cx="685800" cy="536829"/>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solidFill>
                  <a:srgbClr val="004E90"/>
                </a:solidFill>
                <a:latin typeface="Helvetica" pitchFamily="2" charset="0"/>
              </a:rPr>
              <a:t>9</a:t>
            </a:r>
          </a:p>
        </p:txBody>
      </p:sp>
      <p:sp>
        <p:nvSpPr>
          <p:cNvPr id="4" name="Прямоугольник 3"/>
          <p:cNvSpPr/>
          <p:nvPr/>
        </p:nvSpPr>
        <p:spPr>
          <a:xfrm>
            <a:off x="76200" y="762000"/>
            <a:ext cx="9150162" cy="6186309"/>
          </a:xfrm>
          <a:prstGeom prst="rect">
            <a:avLst/>
          </a:prstGeom>
        </p:spPr>
        <p:txBody>
          <a:bodyPr wrap="square">
            <a:spAutoFit/>
          </a:bodyPr>
          <a:lstStyle/>
          <a:p>
            <a:r>
              <a:rPr lang="ru-RU" sz="1400" dirty="0" smtClean="0"/>
              <a:t>а</a:t>
            </a:r>
            <a:r>
              <a:rPr lang="ru-RU" sz="1400" dirty="0"/>
              <a:t>) обращение гражданина, юридического лица </a:t>
            </a:r>
            <a:r>
              <a:rPr lang="ru-RU" sz="1400" dirty="0">
                <a:solidFill>
                  <a:srgbClr val="004E91"/>
                </a:solidFill>
              </a:rPr>
              <a:t>по фактам коррупционных правонарушений</a:t>
            </a:r>
            <a:r>
              <a:rPr lang="ru-RU" sz="1400" dirty="0" smtClean="0"/>
              <a:t>;</a:t>
            </a:r>
          </a:p>
          <a:p>
            <a:r>
              <a:rPr lang="ru-RU" sz="1400" dirty="0"/>
              <a:t>б) обращение гражданина, замещавшего в государственном органе должность государственной службы, включенную в перечень должностей, утвержденный нормативным правовым актом Российской </a:t>
            </a:r>
            <a:r>
              <a:rPr lang="ru-RU" sz="1400" dirty="0" smtClean="0"/>
              <a:t>Федерации, </a:t>
            </a:r>
            <a:r>
              <a:rPr lang="ru-RU" sz="1400" dirty="0"/>
              <a:t>о даче согласия </a:t>
            </a:r>
            <a:r>
              <a:rPr lang="ru-RU" sz="1400" dirty="0">
                <a:solidFill>
                  <a:srgbClr val="004E91"/>
                </a:solidFill>
              </a:rPr>
              <a:t>на замещение должности в коммерческой или некоммерческой организации </a:t>
            </a:r>
            <a:r>
              <a:rPr lang="ru-RU" sz="1400" dirty="0"/>
              <a:t>либо на выполнение работы на условиях гражданско-правового договора в коммерческой или некоммерческой организации, если отдельные функции по государственному управлению этой организацией входили в его должностные (служебные) обязанности, до истечения двух лет со дня увольнения с государственной службы</a:t>
            </a:r>
            <a:r>
              <a:rPr lang="ru-RU" sz="1400" dirty="0" smtClean="0"/>
              <a:t>;</a:t>
            </a:r>
          </a:p>
          <a:p>
            <a:pPr fontAlgn="base"/>
            <a:r>
              <a:rPr lang="ru-RU" sz="1400" dirty="0"/>
              <a:t>в) уведомление представителя нанимателя (работодателя) </a:t>
            </a:r>
            <a:r>
              <a:rPr lang="ru-RU" sz="1400" dirty="0">
                <a:solidFill>
                  <a:srgbClr val="004E91"/>
                </a:solidFill>
              </a:rPr>
              <a:t>о намерении выполнять иную оплачиваемую </a:t>
            </a:r>
            <a:r>
              <a:rPr lang="ru-RU" sz="1400" dirty="0"/>
              <a:t>работу;</a:t>
            </a:r>
            <a:br>
              <a:rPr lang="ru-RU" sz="1400" dirty="0"/>
            </a:br>
            <a:r>
              <a:rPr lang="ru-RU" sz="1400" dirty="0" smtClean="0"/>
              <a:t>г</a:t>
            </a:r>
            <a:r>
              <a:rPr lang="ru-RU" sz="1400" dirty="0"/>
              <a:t>) уведомление представителя нанимателя (работодателя) </a:t>
            </a:r>
            <a:r>
              <a:rPr lang="ru-RU" sz="1400" dirty="0">
                <a:solidFill>
                  <a:srgbClr val="004E91"/>
                </a:solidFill>
              </a:rPr>
              <a:t>о фактах обращения в целях склонения </a:t>
            </a:r>
            <a:r>
              <a:rPr lang="ru-RU" sz="1400" dirty="0"/>
              <a:t>служащего (работника) к совершению коррупционных правонарушений;</a:t>
            </a:r>
            <a:br>
              <a:rPr lang="ru-RU" sz="1400" dirty="0"/>
            </a:br>
            <a:r>
              <a:rPr lang="ru-RU" sz="1400" dirty="0" smtClean="0"/>
              <a:t>д</a:t>
            </a:r>
            <a:r>
              <a:rPr lang="ru-RU" sz="1400" dirty="0"/>
              <a:t>) уведомление представителя нанимателя (работодателя) и своего непосредственного начальника о </a:t>
            </a:r>
            <a:r>
              <a:rPr lang="ru-RU" sz="1400" dirty="0">
                <a:solidFill>
                  <a:srgbClr val="004E91"/>
                </a:solidFill>
              </a:rPr>
              <a:t>возникшем конфликте интересов </a:t>
            </a:r>
            <a:r>
              <a:rPr lang="ru-RU" sz="1400" dirty="0"/>
              <a:t>или о возможности его возникновения;</a:t>
            </a:r>
            <a:br>
              <a:rPr lang="ru-RU" sz="1400" dirty="0"/>
            </a:br>
            <a:r>
              <a:rPr lang="ru-RU" sz="1400" dirty="0" smtClean="0"/>
              <a:t>е</a:t>
            </a:r>
            <a:r>
              <a:rPr lang="ru-RU" sz="1400" dirty="0"/>
              <a:t>) заявление служащего (работника) </a:t>
            </a:r>
            <a:r>
              <a:rPr lang="ru-RU" sz="1400" dirty="0">
                <a:solidFill>
                  <a:srgbClr val="004E91"/>
                </a:solidFill>
              </a:rPr>
              <a:t>о невозможности по объективным причинам представить сведения </a:t>
            </a:r>
            <a:r>
              <a:rPr lang="ru-RU" sz="1400" dirty="0"/>
              <a:t>о доходах, об имуществе и обязательствах имущественного характера своих супруги (супруга) и несовершеннолетних детей;</a:t>
            </a:r>
            <a:br>
              <a:rPr lang="ru-RU" sz="1400" dirty="0"/>
            </a:br>
            <a:r>
              <a:rPr lang="ru-RU" sz="1400" dirty="0" smtClean="0"/>
              <a:t>ж</a:t>
            </a:r>
            <a:r>
              <a:rPr lang="ru-RU" sz="1400" dirty="0"/>
              <a:t>) </a:t>
            </a:r>
            <a:r>
              <a:rPr lang="ru-RU" sz="1400" dirty="0">
                <a:solidFill>
                  <a:srgbClr val="004E91"/>
                </a:solidFill>
              </a:rPr>
              <a:t>справка о доходах</a:t>
            </a:r>
            <a:r>
              <a:rPr lang="ru-RU" sz="1400" dirty="0"/>
              <a:t>, расходах, об имуществе и обязательствах имущественного характера</a:t>
            </a:r>
            <a:r>
              <a:rPr lang="ru-RU" sz="1400" dirty="0" smtClean="0"/>
              <a:t>;</a:t>
            </a:r>
          </a:p>
          <a:p>
            <a:pPr fontAlgn="base"/>
            <a:r>
              <a:rPr lang="ru-RU" sz="1400" dirty="0"/>
              <a:t>з) уведомление </a:t>
            </a:r>
            <a:r>
              <a:rPr lang="ru-RU" sz="1400" dirty="0">
                <a:solidFill>
                  <a:srgbClr val="004E91"/>
                </a:solidFill>
              </a:rPr>
              <a:t>о получении подарка</a:t>
            </a:r>
            <a:r>
              <a:rPr lang="ru-RU" sz="1400" dirty="0" smtClean="0"/>
              <a:t>;</a:t>
            </a:r>
          </a:p>
          <a:p>
            <a:pPr fontAlgn="base"/>
            <a:r>
              <a:rPr lang="ru-RU" sz="1400" dirty="0"/>
              <a:t>и) заявление </a:t>
            </a:r>
            <a:r>
              <a:rPr lang="ru-RU" sz="1400" dirty="0">
                <a:solidFill>
                  <a:srgbClr val="004E91"/>
                </a:solidFill>
              </a:rPr>
              <a:t>о выкупе подарка</a:t>
            </a:r>
            <a:r>
              <a:rPr lang="ru-RU" sz="1400" dirty="0" smtClean="0"/>
              <a:t>;</a:t>
            </a:r>
          </a:p>
          <a:p>
            <a:pPr fontAlgn="base"/>
            <a:r>
              <a:rPr lang="ru-RU" sz="1400" dirty="0"/>
              <a:t>к) иные формы </a:t>
            </a:r>
            <a:r>
              <a:rPr lang="ru-RU" sz="1400" dirty="0" smtClean="0"/>
              <a:t>документов</a:t>
            </a:r>
          </a:p>
          <a:p>
            <a:pPr fontAlgn="base"/>
            <a:endParaRPr lang="ru-RU" sz="1400" dirty="0"/>
          </a:p>
          <a:p>
            <a:pPr fontAlgn="base"/>
            <a:r>
              <a:rPr lang="ru-RU" dirty="0" smtClean="0">
                <a:solidFill>
                  <a:srgbClr val="FF0000"/>
                </a:solidFill>
              </a:rPr>
              <a:t>!</a:t>
            </a:r>
            <a:r>
              <a:rPr lang="ru-RU" sz="1400" dirty="0" smtClean="0"/>
              <a:t> Гиперссылка, перекрестная </a:t>
            </a:r>
            <a:r>
              <a:rPr lang="ru-RU" sz="1400" dirty="0"/>
              <a:t>с гиперссылкой, при переходе по которой осуществляется доступ к специальному программному обеспечению "Справки БК", размещенному на официальном сайте Президента Российской Федерации или на официальном сайте государственной информационной системы в области государственной службы в информационно-телекоммуникационной сети "Интернет</a:t>
            </a:r>
            <a:r>
              <a:rPr lang="ru-RU" sz="1400" dirty="0" smtClean="0"/>
              <a:t>".</a:t>
            </a:r>
          </a:p>
          <a:p>
            <a:pPr fontAlgn="base"/>
            <a:r>
              <a:rPr lang="en-US" sz="1400" dirty="0">
                <a:hlinkClick r:id="rId2"/>
              </a:rPr>
              <a:t>http://</a:t>
            </a:r>
            <a:r>
              <a:rPr lang="en-US" sz="1400" dirty="0" smtClean="0">
                <a:hlinkClick r:id="rId2"/>
              </a:rPr>
              <a:t>www.kremlin.ru/structure/additional/12</a:t>
            </a:r>
            <a:r>
              <a:rPr lang="ru-RU" sz="1400" dirty="0" smtClean="0"/>
              <a:t>                        </a:t>
            </a:r>
            <a:r>
              <a:rPr lang="en-US" sz="1400" dirty="0">
                <a:hlinkClick r:id="rId3"/>
              </a:rPr>
              <a:t>https://</a:t>
            </a:r>
            <a:r>
              <a:rPr lang="en-US" sz="1400" dirty="0" smtClean="0">
                <a:hlinkClick r:id="rId3"/>
              </a:rPr>
              <a:t>gossluzhba.gov.ru/anticorruption/spravki_bk</a:t>
            </a:r>
            <a:r>
              <a:rPr lang="ru-RU" sz="1400" dirty="0" smtClean="0"/>
              <a:t> </a:t>
            </a:r>
            <a:endParaRPr lang="ru-RU" sz="1400" dirty="0"/>
          </a:p>
          <a:p>
            <a:endParaRPr lang="ru-RU" sz="1400" dirty="0"/>
          </a:p>
        </p:txBody>
      </p:sp>
      <p:sp>
        <p:nvSpPr>
          <p:cNvPr id="5" name="object 3"/>
          <p:cNvSpPr txBox="1"/>
          <p:nvPr/>
        </p:nvSpPr>
        <p:spPr>
          <a:xfrm>
            <a:off x="262026" y="106419"/>
            <a:ext cx="8778510" cy="450764"/>
          </a:xfrm>
          <a:prstGeom prst="rect">
            <a:avLst/>
          </a:prstGeom>
        </p:spPr>
        <p:txBody>
          <a:bodyPr vert="horz" wrap="square" lIns="0" tIns="9525" rIns="0" bIns="0" rtlCol="0">
            <a:spAutoFit/>
          </a:bodyPr>
          <a:lstStyle/>
          <a:p>
            <a:pPr marL="12065" marR="5080">
              <a:lnSpc>
                <a:spcPts val="1700"/>
              </a:lnSpc>
              <a:spcBef>
                <a:spcPts val="100"/>
              </a:spcBef>
              <a:buClr>
                <a:srgbClr val="83992A"/>
              </a:buClr>
              <a:buSzPct val="114583"/>
              <a:tabLst>
                <a:tab pos="299720" algn="l"/>
              </a:tabLst>
            </a:pPr>
            <a:r>
              <a:rPr lang="ru-RU" sz="2000" dirty="0">
                <a:solidFill>
                  <a:srgbClr val="004E91"/>
                </a:solidFill>
                <a:latin typeface="Helvetica" pitchFamily="2" charset="0"/>
              </a:rPr>
              <a:t>Подраздел </a:t>
            </a:r>
            <a:r>
              <a:rPr lang="ru-RU" sz="2000" dirty="0" smtClean="0">
                <a:solidFill>
                  <a:srgbClr val="004E91"/>
                </a:solidFill>
                <a:latin typeface="Helvetica" pitchFamily="2" charset="0"/>
              </a:rPr>
              <a:t>«Формы </a:t>
            </a:r>
            <a:r>
              <a:rPr lang="ru-RU" sz="2000" dirty="0">
                <a:solidFill>
                  <a:srgbClr val="004E91"/>
                </a:solidFill>
                <a:latin typeface="Helvetica" pitchFamily="2" charset="0"/>
              </a:rPr>
              <a:t>документов, связанных с противодействием коррупции, для заполнения»</a:t>
            </a:r>
          </a:p>
        </p:txBody>
      </p:sp>
    </p:spTree>
    <p:extLst>
      <p:ext uri="{BB962C8B-B14F-4D97-AF65-F5344CB8AC3E}">
        <p14:creationId xmlns:p14="http://schemas.microsoft.com/office/powerpoint/2010/main" xmlns="" val="929691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Helvetica"/>
        <a:ea typeface=""/>
        <a:cs typeface=""/>
      </a:majorFont>
      <a:minorFont>
        <a:latin typeface="Helvetic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2874</TotalTime>
  <Words>2051</Words>
  <Application>Microsoft Office PowerPoint</Application>
  <PresentationFormat>Экран (4:3)</PresentationFormat>
  <Paragraphs>255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Vanechek</dc:creator>
  <cp:lastModifiedBy>Пользователь Windows</cp:lastModifiedBy>
  <cp:revision>95</cp:revision>
  <cp:lastPrinted>2023-04-17T06:41:38Z</cp:lastPrinted>
  <dcterms:created xsi:type="dcterms:W3CDTF">2019-02-11T15:50:47Z</dcterms:created>
  <dcterms:modified xsi:type="dcterms:W3CDTF">2023-05-22T14:28:47Z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2019-01-11T00:00:00Z</vt:filetime>
  </property>
  <property fmtid="{D5CDD505-2E9C-101B-9397-08002B2CF9AE}" pid="3" name="Creator">
    <vt:lpwstr>Microsoft® PowerPoint® 2016</vt:lpwstr>
  </property>
  <property fmtid="{D5CDD505-2E9C-101B-9397-08002B2CF9AE}" pid="4" name="LastSaved">
    <vt:filetime>2019-02-11T00:00:00Z</vt:filetime>
  </property>
</Properties>
</file>