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6" r:id="rId5"/>
    <p:sldId id="280" r:id="rId6"/>
    <p:sldId id="277" r:id="rId7"/>
    <p:sldId id="278" r:id="rId8"/>
    <p:sldId id="293" r:id="rId9"/>
    <p:sldId id="282" r:id="rId10"/>
    <p:sldId id="283" r:id="rId11"/>
    <p:sldId id="284" r:id="rId12"/>
    <p:sldId id="286" r:id="rId13"/>
    <p:sldId id="285" r:id="rId14"/>
    <p:sldId id="287" r:id="rId15"/>
    <p:sldId id="292" r:id="rId16"/>
    <p:sldId id="288" r:id="rId17"/>
    <p:sldId id="290" r:id="rId18"/>
  </p:sldIdLst>
  <p:sldSz cx="10693400" cy="7562850"/>
  <p:notesSz cx="10693400" cy="75628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44" y="-63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7D526E-093C-4EBF-BDBB-10821A74A27B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2980C14-80A3-4C58-868E-A4CB30E6063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объекты благоустройства (парки, места массового отдыха и т.д.)</a:t>
          </a:r>
          <a:endParaRPr lang="ru-RU" sz="2000" b="1" dirty="0"/>
        </a:p>
      </dgm:t>
    </dgm:pt>
    <dgm:pt modelId="{F00619AA-75A2-46C4-8E29-338244145888}" type="parTrans" cxnId="{179C22B0-2986-4BF5-A660-4D2011A81B34}">
      <dgm:prSet/>
      <dgm:spPr/>
      <dgm:t>
        <a:bodyPr/>
        <a:lstStyle/>
        <a:p>
          <a:endParaRPr lang="ru-RU" sz="2800" b="1"/>
        </a:p>
      </dgm:t>
    </dgm:pt>
    <dgm:pt modelId="{3B76274B-E5EE-4708-95C0-4008F9DF8029}" type="sibTrans" cxnId="{179C22B0-2986-4BF5-A660-4D2011A81B34}">
      <dgm:prSet/>
      <dgm:spPr/>
      <dgm:t>
        <a:bodyPr/>
        <a:lstStyle/>
        <a:p>
          <a:endParaRPr lang="ru-RU" sz="2800" b="1"/>
        </a:p>
      </dgm:t>
    </dgm:pt>
    <dgm:pt modelId="{96420893-6D42-47D1-A797-140D9E90E70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объекты культуры и объекты, используемые для проведения общественных, досуговых и культурно-массовых мероприятий</a:t>
          </a:r>
          <a:endParaRPr lang="ru-RU" sz="2000" b="1" dirty="0">
            <a:solidFill>
              <a:schemeClr val="tx1"/>
            </a:solidFill>
          </a:endParaRPr>
        </a:p>
      </dgm:t>
    </dgm:pt>
    <dgm:pt modelId="{60960A72-C6B7-4AFD-BAC0-50B5F075CE67}" type="parTrans" cxnId="{EDA9F694-FBEA-40BF-ACBF-BD8CFEABD0AD}">
      <dgm:prSet/>
      <dgm:spPr/>
      <dgm:t>
        <a:bodyPr/>
        <a:lstStyle/>
        <a:p>
          <a:endParaRPr lang="ru-RU" sz="2800" b="1"/>
        </a:p>
      </dgm:t>
    </dgm:pt>
    <dgm:pt modelId="{EB29243F-727F-4375-82BE-CDF5DCE0A4C8}" type="sibTrans" cxnId="{EDA9F694-FBEA-40BF-ACBF-BD8CFEABD0AD}">
      <dgm:prSet/>
      <dgm:spPr/>
      <dgm:t>
        <a:bodyPr/>
        <a:lstStyle/>
        <a:p>
          <a:endParaRPr lang="ru-RU" sz="2800" b="1"/>
        </a:p>
      </dgm:t>
    </dgm:pt>
    <dgm:pt modelId="{C19FE26B-0FC6-4B6C-AC12-7EC27CBB60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объекты уличного освещения</a:t>
          </a:r>
          <a:endParaRPr lang="ru-RU" sz="2000" b="1" dirty="0">
            <a:solidFill>
              <a:schemeClr val="tx1"/>
            </a:solidFill>
          </a:endParaRPr>
        </a:p>
      </dgm:t>
    </dgm:pt>
    <dgm:pt modelId="{7540DA1E-FD79-4817-ACD4-BDE4BA5F2567}" type="parTrans" cxnId="{B7A177CD-F288-4433-B281-6D134C8F9AAE}">
      <dgm:prSet/>
      <dgm:spPr/>
      <dgm:t>
        <a:bodyPr/>
        <a:lstStyle/>
        <a:p>
          <a:endParaRPr lang="ru-RU" sz="2800" b="1"/>
        </a:p>
      </dgm:t>
    </dgm:pt>
    <dgm:pt modelId="{C0CD4BD2-1BDA-4A73-906E-6467D6559411}" type="sibTrans" cxnId="{B7A177CD-F288-4433-B281-6D134C8F9AAE}">
      <dgm:prSet/>
      <dgm:spPr/>
      <dgm:t>
        <a:bodyPr/>
        <a:lstStyle/>
        <a:p>
          <a:endParaRPr lang="ru-RU" sz="2800" b="1"/>
        </a:p>
      </dgm:t>
    </dgm:pt>
    <dgm:pt modelId="{EE087E25-293F-4338-A6E9-13D9A679EDE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автомобильные дороги и сооружения на них</a:t>
          </a:r>
          <a:endParaRPr lang="ru-RU" sz="2000" b="1" dirty="0"/>
        </a:p>
      </dgm:t>
    </dgm:pt>
    <dgm:pt modelId="{828F6EC5-CD4E-43E7-A8C9-EC86C5D47739}" type="parTrans" cxnId="{DFE5E746-2B30-4EF1-A7C5-03230551B84E}">
      <dgm:prSet/>
      <dgm:spPr/>
      <dgm:t>
        <a:bodyPr/>
        <a:lstStyle/>
        <a:p>
          <a:endParaRPr lang="ru-RU" sz="2800" b="1"/>
        </a:p>
      </dgm:t>
    </dgm:pt>
    <dgm:pt modelId="{10DD5FFC-9CA0-4C03-BD8C-B6606B54C55F}" type="sibTrans" cxnId="{DFE5E746-2B30-4EF1-A7C5-03230551B84E}">
      <dgm:prSet/>
      <dgm:spPr/>
      <dgm:t>
        <a:bodyPr/>
        <a:lstStyle/>
        <a:p>
          <a:endParaRPr lang="ru-RU" sz="2800" b="1"/>
        </a:p>
      </dgm:t>
    </dgm:pt>
    <dgm:pt modelId="{86326FA8-74F3-43B4-AE11-2D3A3BB744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детские и спортивные объекты</a:t>
          </a:r>
          <a:endParaRPr lang="ru-RU" sz="2000" b="1" dirty="0">
            <a:solidFill>
              <a:schemeClr val="tx1"/>
            </a:solidFill>
          </a:endParaRPr>
        </a:p>
      </dgm:t>
    </dgm:pt>
    <dgm:pt modelId="{0EEE0CB7-B403-4615-AB64-5DD6D9740313}" type="parTrans" cxnId="{C917A890-CE3C-49A7-AA84-324B6254A9FB}">
      <dgm:prSet/>
      <dgm:spPr/>
      <dgm:t>
        <a:bodyPr/>
        <a:lstStyle/>
        <a:p>
          <a:endParaRPr lang="ru-RU" sz="2800" b="1"/>
        </a:p>
      </dgm:t>
    </dgm:pt>
    <dgm:pt modelId="{88C3C9FA-8EEC-415B-B4ED-BD61B43FE734}" type="sibTrans" cxnId="{C917A890-CE3C-49A7-AA84-324B6254A9FB}">
      <dgm:prSet/>
      <dgm:spPr/>
      <dgm:t>
        <a:bodyPr/>
        <a:lstStyle/>
        <a:p>
          <a:endParaRPr lang="ru-RU" sz="2800" b="1"/>
        </a:p>
      </dgm:t>
    </dgm:pt>
    <dgm:pt modelId="{97536352-F188-4A58-9AC0-5E5C372CC0C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места захоронения, организация ритуальных услуг</a:t>
          </a:r>
          <a:endParaRPr lang="ru-RU" sz="2000" b="1" dirty="0"/>
        </a:p>
      </dgm:t>
    </dgm:pt>
    <dgm:pt modelId="{032A3A5F-37E1-43CB-B60C-F27CF7C2D7C7}" type="parTrans" cxnId="{4018C6D7-CAAF-4C2D-BD2E-1010B2F5CD82}">
      <dgm:prSet/>
      <dgm:spPr/>
      <dgm:t>
        <a:bodyPr/>
        <a:lstStyle/>
        <a:p>
          <a:endParaRPr lang="ru-RU" sz="2800" b="1"/>
        </a:p>
      </dgm:t>
    </dgm:pt>
    <dgm:pt modelId="{F1838CA2-A916-4C7D-98A2-BC0F556970A3}" type="sibTrans" cxnId="{4018C6D7-CAAF-4C2D-BD2E-1010B2F5CD82}">
      <dgm:prSet/>
      <dgm:spPr/>
      <dgm:t>
        <a:bodyPr/>
        <a:lstStyle/>
        <a:p>
          <a:endParaRPr lang="ru-RU" sz="2800" b="1"/>
        </a:p>
      </dgm:t>
    </dgm:pt>
    <dgm:pt modelId="{6C10BFEB-5D94-4330-A948-03C4AAC0CDE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объекты для обеспечения первичных мер пожарной безопасности</a:t>
          </a:r>
          <a:endParaRPr lang="ru-RU" sz="2000" b="1" dirty="0"/>
        </a:p>
      </dgm:t>
    </dgm:pt>
    <dgm:pt modelId="{D5B9C95D-52EC-4B1F-9539-60D21F963C63}" type="parTrans" cxnId="{3356FD12-2EB8-40A2-86EC-A1624C1D04D3}">
      <dgm:prSet/>
      <dgm:spPr/>
      <dgm:t>
        <a:bodyPr/>
        <a:lstStyle/>
        <a:p>
          <a:endParaRPr lang="ru-RU" sz="2800" b="1"/>
        </a:p>
      </dgm:t>
    </dgm:pt>
    <dgm:pt modelId="{3A9FF3FD-16B6-46DE-89C6-E5F294865A66}" type="sibTrans" cxnId="{3356FD12-2EB8-40A2-86EC-A1624C1D04D3}">
      <dgm:prSet/>
      <dgm:spPr/>
      <dgm:t>
        <a:bodyPr/>
        <a:lstStyle/>
        <a:p>
          <a:endParaRPr lang="ru-RU" sz="2800" b="1"/>
        </a:p>
      </dgm:t>
    </dgm:pt>
    <dgm:pt modelId="{095B7439-FC72-4BD1-B6FF-E3EFCE43617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объекты бытового обслуживания, общественного питания, торговли и связи</a:t>
          </a:r>
          <a:endParaRPr lang="ru-RU" sz="2000" b="1" dirty="0"/>
        </a:p>
      </dgm:t>
    </dgm:pt>
    <dgm:pt modelId="{B2736A18-EFE2-4515-90F2-0C7223758D8E}" type="parTrans" cxnId="{31954472-D046-40BC-93DE-0D689CACD488}">
      <dgm:prSet/>
      <dgm:spPr/>
      <dgm:t>
        <a:bodyPr/>
        <a:lstStyle/>
        <a:p>
          <a:endParaRPr lang="ru-RU" sz="2800" b="1"/>
        </a:p>
      </dgm:t>
    </dgm:pt>
    <dgm:pt modelId="{801D70BC-B981-4FBA-A8A5-F9D760B2F7FF}" type="sibTrans" cxnId="{31954472-D046-40BC-93DE-0D689CACD488}">
      <dgm:prSet/>
      <dgm:spPr/>
      <dgm:t>
        <a:bodyPr/>
        <a:lstStyle/>
        <a:p>
          <a:endParaRPr lang="ru-RU" sz="2800" b="1"/>
        </a:p>
      </dgm:t>
    </dgm:pt>
    <dgm:pt modelId="{4D3DCEF5-6350-438F-B95F-3600069BD295}" type="pres">
      <dgm:prSet presAssocID="{C57D526E-093C-4EBF-BDBB-10821A74A2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8FF5C5-3781-4918-A52C-C18AE452B36F}" type="pres">
      <dgm:prSet presAssocID="{F2980C14-80A3-4C58-868E-A4CB30E60631}" presName="composite" presStyleCnt="0"/>
      <dgm:spPr/>
    </dgm:pt>
    <dgm:pt modelId="{FF6EC31D-E150-403A-974A-5623991DCC00}" type="pres">
      <dgm:prSet presAssocID="{F2980C14-80A3-4C58-868E-A4CB30E60631}" presName="imgShp" presStyleLbl="fgImgPlace1" presStyleIdx="0" presStyleCnt="8" custScaleX="217590" custScaleY="225856" custLinFactX="-273551" custLinFactNeighborX="-300000" custLinFactNeighborY="-1"/>
      <dgm:spPr/>
    </dgm:pt>
    <dgm:pt modelId="{B0CD3FAB-C267-4C63-863D-1359D4C2625B}" type="pres">
      <dgm:prSet presAssocID="{F2980C14-80A3-4C58-868E-A4CB30E60631}" presName="txShp" presStyleLbl="node1" presStyleIdx="0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26F6D-746C-4DBE-9853-544DFF387F00}" type="pres">
      <dgm:prSet presAssocID="{3B76274B-E5EE-4708-95C0-4008F9DF8029}" presName="spacing" presStyleCnt="0"/>
      <dgm:spPr/>
    </dgm:pt>
    <dgm:pt modelId="{10F7682D-D81B-4DD5-821F-4BA48ED76A67}" type="pres">
      <dgm:prSet presAssocID="{96420893-6D42-47D1-A797-140D9E90E706}" presName="composite" presStyleCnt="0"/>
      <dgm:spPr/>
    </dgm:pt>
    <dgm:pt modelId="{F4DF54C4-D10E-4AE2-8C85-92DF544BE39C}" type="pres">
      <dgm:prSet presAssocID="{96420893-6D42-47D1-A797-140D9E90E706}" presName="imgShp" presStyleLbl="fgImgPlace1" presStyleIdx="1" presStyleCnt="8" custScaleX="217590" custScaleY="225856" custLinFactX="-273551" custLinFactNeighborX="-300000" custLinFactNeighborY="-1"/>
      <dgm:spPr/>
    </dgm:pt>
    <dgm:pt modelId="{CD817C20-A486-448C-A24B-444507194E51}" type="pres">
      <dgm:prSet presAssocID="{96420893-6D42-47D1-A797-140D9E90E706}" presName="txShp" presStyleLbl="node1" presStyleIdx="1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5B42-436C-48F1-80E3-93A3577E9BD3}" type="pres">
      <dgm:prSet presAssocID="{EB29243F-727F-4375-82BE-CDF5DCE0A4C8}" presName="spacing" presStyleCnt="0"/>
      <dgm:spPr/>
    </dgm:pt>
    <dgm:pt modelId="{55609B97-BAB9-4A78-9EA2-64F7009F9E88}" type="pres">
      <dgm:prSet presAssocID="{C19FE26B-0FC6-4B6C-AC12-7EC27CBB6082}" presName="composite" presStyleCnt="0"/>
      <dgm:spPr/>
    </dgm:pt>
    <dgm:pt modelId="{CB14945F-17AD-41F5-9D6C-C172CC6E8375}" type="pres">
      <dgm:prSet presAssocID="{C19FE26B-0FC6-4B6C-AC12-7EC27CBB6082}" presName="imgShp" presStyleLbl="fgImgPlace1" presStyleIdx="2" presStyleCnt="8" custScaleX="217590" custScaleY="225856" custLinFactX="-273551" custLinFactNeighborX="-300000" custLinFactNeighborY="-1"/>
      <dgm:spPr/>
    </dgm:pt>
    <dgm:pt modelId="{D486F470-0C40-4B65-9A0C-F7EFDEA4F109}" type="pres">
      <dgm:prSet presAssocID="{C19FE26B-0FC6-4B6C-AC12-7EC27CBB6082}" presName="txShp" presStyleLbl="node1" presStyleIdx="2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A26A5-BEDD-4898-99B9-277E9116D138}" type="pres">
      <dgm:prSet presAssocID="{C0CD4BD2-1BDA-4A73-906E-6467D6559411}" presName="spacing" presStyleCnt="0"/>
      <dgm:spPr/>
    </dgm:pt>
    <dgm:pt modelId="{B3B4B2C1-647A-417C-A31A-2945A139EB32}" type="pres">
      <dgm:prSet presAssocID="{EE087E25-293F-4338-A6E9-13D9A679EDE6}" presName="composite" presStyleCnt="0"/>
      <dgm:spPr/>
    </dgm:pt>
    <dgm:pt modelId="{8B47B111-0E77-45D6-B63C-CE4AA1FB681E}" type="pres">
      <dgm:prSet presAssocID="{EE087E25-293F-4338-A6E9-13D9A679EDE6}" presName="imgShp" presStyleLbl="fgImgPlace1" presStyleIdx="3" presStyleCnt="8" custScaleX="217590" custScaleY="225856" custLinFactX="-273551" custLinFactNeighborX="-300000" custLinFactNeighborY="-1"/>
      <dgm:spPr/>
    </dgm:pt>
    <dgm:pt modelId="{1A3A6912-92C8-4600-B919-87E22B3285FB}" type="pres">
      <dgm:prSet presAssocID="{EE087E25-293F-4338-A6E9-13D9A679EDE6}" presName="txShp" presStyleLbl="node1" presStyleIdx="3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021F2-E405-4E51-AE80-BD86BFD23DF5}" type="pres">
      <dgm:prSet presAssocID="{10DD5FFC-9CA0-4C03-BD8C-B6606B54C55F}" presName="spacing" presStyleCnt="0"/>
      <dgm:spPr/>
    </dgm:pt>
    <dgm:pt modelId="{BAD57705-C73D-494A-A0DC-B918C1B6DB86}" type="pres">
      <dgm:prSet presAssocID="{86326FA8-74F3-43B4-AE11-2D3A3BB74481}" presName="composite" presStyleCnt="0"/>
      <dgm:spPr/>
    </dgm:pt>
    <dgm:pt modelId="{3F024F1C-3F9A-4A94-83A2-85DC5543EEE3}" type="pres">
      <dgm:prSet presAssocID="{86326FA8-74F3-43B4-AE11-2D3A3BB74481}" presName="imgShp" presStyleLbl="fgImgPlace1" presStyleIdx="4" presStyleCnt="8" custScaleX="217590" custScaleY="225856" custLinFactX="-273551" custLinFactNeighborX="-300000" custLinFactNeighborY="-1"/>
      <dgm:spPr/>
    </dgm:pt>
    <dgm:pt modelId="{5555EF27-00DE-40F6-AB9F-BDCE3A0D0383}" type="pres">
      <dgm:prSet presAssocID="{86326FA8-74F3-43B4-AE11-2D3A3BB74481}" presName="txShp" presStyleLbl="node1" presStyleIdx="4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DD5CC-F302-4277-AC11-16073B3AE402}" type="pres">
      <dgm:prSet presAssocID="{88C3C9FA-8EEC-415B-B4ED-BD61B43FE734}" presName="spacing" presStyleCnt="0"/>
      <dgm:spPr/>
    </dgm:pt>
    <dgm:pt modelId="{FF7EB57D-4B10-475F-AF2C-B11EE85E2A26}" type="pres">
      <dgm:prSet presAssocID="{97536352-F188-4A58-9AC0-5E5C372CC0CF}" presName="composite" presStyleCnt="0"/>
      <dgm:spPr/>
    </dgm:pt>
    <dgm:pt modelId="{95E2A173-877D-4B47-8D45-90773DE0F840}" type="pres">
      <dgm:prSet presAssocID="{97536352-F188-4A58-9AC0-5E5C372CC0CF}" presName="imgShp" presStyleLbl="fgImgPlace1" presStyleIdx="5" presStyleCnt="8" custScaleX="217590" custScaleY="225856" custLinFactX="-273551" custLinFactNeighborX="-300000" custLinFactNeighborY="-1"/>
      <dgm:spPr/>
    </dgm:pt>
    <dgm:pt modelId="{246AD4D3-B4A4-4E66-919E-E2054F4B64BC}" type="pres">
      <dgm:prSet presAssocID="{97536352-F188-4A58-9AC0-5E5C372CC0CF}" presName="txShp" presStyleLbl="node1" presStyleIdx="5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A88D2-3776-492D-8D85-060BE7C98BDD}" type="pres">
      <dgm:prSet presAssocID="{F1838CA2-A916-4C7D-98A2-BC0F556970A3}" presName="spacing" presStyleCnt="0"/>
      <dgm:spPr/>
    </dgm:pt>
    <dgm:pt modelId="{BF6DF35D-8D18-4A64-8352-944FCF31D1FA}" type="pres">
      <dgm:prSet presAssocID="{6C10BFEB-5D94-4330-A948-03C4AAC0CDE4}" presName="composite" presStyleCnt="0"/>
      <dgm:spPr/>
    </dgm:pt>
    <dgm:pt modelId="{A7E2B61C-EF70-49FE-97E5-A3A112308C2A}" type="pres">
      <dgm:prSet presAssocID="{6C10BFEB-5D94-4330-A948-03C4AAC0CDE4}" presName="imgShp" presStyleLbl="fgImgPlace1" presStyleIdx="6" presStyleCnt="8" custScaleX="217590" custScaleY="225856" custLinFactX="-273551" custLinFactNeighborX="-300000" custLinFactNeighborY="-1"/>
      <dgm:spPr/>
    </dgm:pt>
    <dgm:pt modelId="{2BD597BC-A4CD-4A0A-93A3-5FEE87760D56}" type="pres">
      <dgm:prSet presAssocID="{6C10BFEB-5D94-4330-A948-03C4AAC0CDE4}" presName="txShp" presStyleLbl="node1" presStyleIdx="6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55143-538B-48D4-9573-58F294536ED6}" type="pres">
      <dgm:prSet presAssocID="{3A9FF3FD-16B6-46DE-89C6-E5F294865A66}" presName="spacing" presStyleCnt="0"/>
      <dgm:spPr/>
    </dgm:pt>
    <dgm:pt modelId="{D74E316C-3E12-4256-9985-7100573E9829}" type="pres">
      <dgm:prSet presAssocID="{095B7439-FC72-4BD1-B6FF-E3EFCE436177}" presName="composite" presStyleCnt="0"/>
      <dgm:spPr/>
    </dgm:pt>
    <dgm:pt modelId="{6EBA0A3D-07A7-4E05-91C7-549A3F122DE3}" type="pres">
      <dgm:prSet presAssocID="{095B7439-FC72-4BD1-B6FF-E3EFCE436177}" presName="imgShp" presStyleLbl="fgImgPlace1" presStyleIdx="7" presStyleCnt="8" custScaleX="217590" custScaleY="225856" custLinFactX="-273551" custLinFactNeighborX="-300000" custLinFactNeighborY="-1"/>
      <dgm:spPr/>
    </dgm:pt>
    <dgm:pt modelId="{063E90A7-6E46-49AF-8276-EDC1B5AB227D}" type="pres">
      <dgm:prSet presAssocID="{095B7439-FC72-4BD1-B6FF-E3EFCE436177}" presName="txShp" presStyleLbl="node1" presStyleIdx="7" presStyleCnt="8" custScaleX="133980" custScaleY="302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7A890-CE3C-49A7-AA84-324B6254A9FB}" srcId="{C57D526E-093C-4EBF-BDBB-10821A74A27B}" destId="{86326FA8-74F3-43B4-AE11-2D3A3BB74481}" srcOrd="4" destOrd="0" parTransId="{0EEE0CB7-B403-4615-AB64-5DD6D9740313}" sibTransId="{88C3C9FA-8EEC-415B-B4ED-BD61B43FE734}"/>
    <dgm:cxn modelId="{798BB9E8-2CA5-42BD-A79B-DFFE583338EC}" type="presOf" srcId="{97536352-F188-4A58-9AC0-5E5C372CC0CF}" destId="{246AD4D3-B4A4-4E66-919E-E2054F4B64BC}" srcOrd="0" destOrd="0" presId="urn:microsoft.com/office/officeart/2005/8/layout/vList3"/>
    <dgm:cxn modelId="{179C22B0-2986-4BF5-A660-4D2011A81B34}" srcId="{C57D526E-093C-4EBF-BDBB-10821A74A27B}" destId="{F2980C14-80A3-4C58-868E-A4CB30E60631}" srcOrd="0" destOrd="0" parTransId="{F00619AA-75A2-46C4-8E29-338244145888}" sibTransId="{3B76274B-E5EE-4708-95C0-4008F9DF8029}"/>
    <dgm:cxn modelId="{0E5B4291-56CD-4999-927D-9EB13995A7F8}" type="presOf" srcId="{C19FE26B-0FC6-4B6C-AC12-7EC27CBB6082}" destId="{D486F470-0C40-4B65-9A0C-F7EFDEA4F109}" srcOrd="0" destOrd="0" presId="urn:microsoft.com/office/officeart/2005/8/layout/vList3"/>
    <dgm:cxn modelId="{4018C6D7-CAAF-4C2D-BD2E-1010B2F5CD82}" srcId="{C57D526E-093C-4EBF-BDBB-10821A74A27B}" destId="{97536352-F188-4A58-9AC0-5E5C372CC0CF}" srcOrd="5" destOrd="0" parTransId="{032A3A5F-37E1-43CB-B60C-F27CF7C2D7C7}" sibTransId="{F1838CA2-A916-4C7D-98A2-BC0F556970A3}"/>
    <dgm:cxn modelId="{B7A177CD-F288-4433-B281-6D134C8F9AAE}" srcId="{C57D526E-093C-4EBF-BDBB-10821A74A27B}" destId="{C19FE26B-0FC6-4B6C-AC12-7EC27CBB6082}" srcOrd="2" destOrd="0" parTransId="{7540DA1E-FD79-4817-ACD4-BDE4BA5F2567}" sibTransId="{C0CD4BD2-1BDA-4A73-906E-6467D6559411}"/>
    <dgm:cxn modelId="{2FB68164-CD83-416B-88B4-8B5D10187325}" type="presOf" srcId="{095B7439-FC72-4BD1-B6FF-E3EFCE436177}" destId="{063E90A7-6E46-49AF-8276-EDC1B5AB227D}" srcOrd="0" destOrd="0" presId="urn:microsoft.com/office/officeart/2005/8/layout/vList3"/>
    <dgm:cxn modelId="{02E13D1E-7CDF-4B73-84D8-AEF977E1DE1E}" type="presOf" srcId="{96420893-6D42-47D1-A797-140D9E90E706}" destId="{CD817C20-A486-448C-A24B-444507194E51}" srcOrd="0" destOrd="0" presId="urn:microsoft.com/office/officeart/2005/8/layout/vList3"/>
    <dgm:cxn modelId="{89BDF9D1-E705-4D40-BA3C-170292F871B5}" type="presOf" srcId="{EE087E25-293F-4338-A6E9-13D9A679EDE6}" destId="{1A3A6912-92C8-4600-B919-87E22B3285FB}" srcOrd="0" destOrd="0" presId="urn:microsoft.com/office/officeart/2005/8/layout/vList3"/>
    <dgm:cxn modelId="{EDA9F694-FBEA-40BF-ACBF-BD8CFEABD0AD}" srcId="{C57D526E-093C-4EBF-BDBB-10821A74A27B}" destId="{96420893-6D42-47D1-A797-140D9E90E706}" srcOrd="1" destOrd="0" parTransId="{60960A72-C6B7-4AFD-BAC0-50B5F075CE67}" sibTransId="{EB29243F-727F-4375-82BE-CDF5DCE0A4C8}"/>
    <dgm:cxn modelId="{112916E0-94EA-4B58-8CBA-7681EB6DDC2C}" type="presOf" srcId="{C57D526E-093C-4EBF-BDBB-10821A74A27B}" destId="{4D3DCEF5-6350-438F-B95F-3600069BD295}" srcOrd="0" destOrd="0" presId="urn:microsoft.com/office/officeart/2005/8/layout/vList3"/>
    <dgm:cxn modelId="{D6F84200-7F5E-46FD-8F50-9E85E42A65C6}" type="presOf" srcId="{F2980C14-80A3-4C58-868E-A4CB30E60631}" destId="{B0CD3FAB-C267-4C63-863D-1359D4C2625B}" srcOrd="0" destOrd="0" presId="urn:microsoft.com/office/officeart/2005/8/layout/vList3"/>
    <dgm:cxn modelId="{DFE5E746-2B30-4EF1-A7C5-03230551B84E}" srcId="{C57D526E-093C-4EBF-BDBB-10821A74A27B}" destId="{EE087E25-293F-4338-A6E9-13D9A679EDE6}" srcOrd="3" destOrd="0" parTransId="{828F6EC5-CD4E-43E7-A8C9-EC86C5D47739}" sibTransId="{10DD5FFC-9CA0-4C03-BD8C-B6606B54C55F}"/>
    <dgm:cxn modelId="{C0B97E9A-8D46-4312-B6E7-DD3CD889A108}" type="presOf" srcId="{86326FA8-74F3-43B4-AE11-2D3A3BB74481}" destId="{5555EF27-00DE-40F6-AB9F-BDCE3A0D0383}" srcOrd="0" destOrd="0" presId="urn:microsoft.com/office/officeart/2005/8/layout/vList3"/>
    <dgm:cxn modelId="{D3AB76BD-4E59-4986-B8F5-A0FBDFE87E01}" type="presOf" srcId="{6C10BFEB-5D94-4330-A948-03C4AAC0CDE4}" destId="{2BD597BC-A4CD-4A0A-93A3-5FEE87760D56}" srcOrd="0" destOrd="0" presId="urn:microsoft.com/office/officeart/2005/8/layout/vList3"/>
    <dgm:cxn modelId="{3356FD12-2EB8-40A2-86EC-A1624C1D04D3}" srcId="{C57D526E-093C-4EBF-BDBB-10821A74A27B}" destId="{6C10BFEB-5D94-4330-A948-03C4AAC0CDE4}" srcOrd="6" destOrd="0" parTransId="{D5B9C95D-52EC-4B1F-9539-60D21F963C63}" sibTransId="{3A9FF3FD-16B6-46DE-89C6-E5F294865A66}"/>
    <dgm:cxn modelId="{31954472-D046-40BC-93DE-0D689CACD488}" srcId="{C57D526E-093C-4EBF-BDBB-10821A74A27B}" destId="{095B7439-FC72-4BD1-B6FF-E3EFCE436177}" srcOrd="7" destOrd="0" parTransId="{B2736A18-EFE2-4515-90F2-0C7223758D8E}" sibTransId="{801D70BC-B981-4FBA-A8A5-F9D760B2F7FF}"/>
    <dgm:cxn modelId="{310914E1-99D5-4D4D-B58A-BBDB3045C56C}" type="presParOf" srcId="{4D3DCEF5-6350-438F-B95F-3600069BD295}" destId="{1F8FF5C5-3781-4918-A52C-C18AE452B36F}" srcOrd="0" destOrd="0" presId="urn:microsoft.com/office/officeart/2005/8/layout/vList3"/>
    <dgm:cxn modelId="{4E4ABC33-3909-4144-856A-794E244E73C9}" type="presParOf" srcId="{1F8FF5C5-3781-4918-A52C-C18AE452B36F}" destId="{FF6EC31D-E150-403A-974A-5623991DCC00}" srcOrd="0" destOrd="0" presId="urn:microsoft.com/office/officeart/2005/8/layout/vList3"/>
    <dgm:cxn modelId="{9EF905A7-3F95-47ED-B122-5C49BA127C86}" type="presParOf" srcId="{1F8FF5C5-3781-4918-A52C-C18AE452B36F}" destId="{B0CD3FAB-C267-4C63-863D-1359D4C2625B}" srcOrd="1" destOrd="0" presId="urn:microsoft.com/office/officeart/2005/8/layout/vList3"/>
    <dgm:cxn modelId="{227F57EF-533E-4C38-975A-1513C456D99A}" type="presParOf" srcId="{4D3DCEF5-6350-438F-B95F-3600069BD295}" destId="{42A26F6D-746C-4DBE-9853-544DFF387F00}" srcOrd="1" destOrd="0" presId="urn:microsoft.com/office/officeart/2005/8/layout/vList3"/>
    <dgm:cxn modelId="{42FF9B70-848C-4781-A03C-62EB168EFDA1}" type="presParOf" srcId="{4D3DCEF5-6350-438F-B95F-3600069BD295}" destId="{10F7682D-D81B-4DD5-821F-4BA48ED76A67}" srcOrd="2" destOrd="0" presId="urn:microsoft.com/office/officeart/2005/8/layout/vList3"/>
    <dgm:cxn modelId="{F6888D52-E0DC-47B1-B4E8-B3217AB643BC}" type="presParOf" srcId="{10F7682D-D81B-4DD5-821F-4BA48ED76A67}" destId="{F4DF54C4-D10E-4AE2-8C85-92DF544BE39C}" srcOrd="0" destOrd="0" presId="urn:microsoft.com/office/officeart/2005/8/layout/vList3"/>
    <dgm:cxn modelId="{775EDCB2-4029-4ED8-A1C7-518AE3BBA967}" type="presParOf" srcId="{10F7682D-D81B-4DD5-821F-4BA48ED76A67}" destId="{CD817C20-A486-448C-A24B-444507194E51}" srcOrd="1" destOrd="0" presId="urn:microsoft.com/office/officeart/2005/8/layout/vList3"/>
    <dgm:cxn modelId="{4C87BB82-953A-435D-8E0F-35188430F9B9}" type="presParOf" srcId="{4D3DCEF5-6350-438F-B95F-3600069BD295}" destId="{63585B42-436C-48F1-80E3-93A3577E9BD3}" srcOrd="3" destOrd="0" presId="urn:microsoft.com/office/officeart/2005/8/layout/vList3"/>
    <dgm:cxn modelId="{415CC1C9-C4B7-4284-BF7C-D6F2C9C8A752}" type="presParOf" srcId="{4D3DCEF5-6350-438F-B95F-3600069BD295}" destId="{55609B97-BAB9-4A78-9EA2-64F7009F9E88}" srcOrd="4" destOrd="0" presId="urn:microsoft.com/office/officeart/2005/8/layout/vList3"/>
    <dgm:cxn modelId="{A02417BB-12F1-49F7-A40F-FEAE48F46394}" type="presParOf" srcId="{55609B97-BAB9-4A78-9EA2-64F7009F9E88}" destId="{CB14945F-17AD-41F5-9D6C-C172CC6E8375}" srcOrd="0" destOrd="0" presId="urn:microsoft.com/office/officeart/2005/8/layout/vList3"/>
    <dgm:cxn modelId="{E7F83BFA-DEE7-414F-8F83-FDFD3BF325CC}" type="presParOf" srcId="{55609B97-BAB9-4A78-9EA2-64F7009F9E88}" destId="{D486F470-0C40-4B65-9A0C-F7EFDEA4F109}" srcOrd="1" destOrd="0" presId="urn:microsoft.com/office/officeart/2005/8/layout/vList3"/>
    <dgm:cxn modelId="{A5BB9DB6-447E-4D7D-BE6D-30C46D7EC72C}" type="presParOf" srcId="{4D3DCEF5-6350-438F-B95F-3600069BD295}" destId="{824A26A5-BEDD-4898-99B9-277E9116D138}" srcOrd="5" destOrd="0" presId="urn:microsoft.com/office/officeart/2005/8/layout/vList3"/>
    <dgm:cxn modelId="{0157928A-5693-4CB8-AFEC-C1CC34253DE8}" type="presParOf" srcId="{4D3DCEF5-6350-438F-B95F-3600069BD295}" destId="{B3B4B2C1-647A-417C-A31A-2945A139EB32}" srcOrd="6" destOrd="0" presId="urn:microsoft.com/office/officeart/2005/8/layout/vList3"/>
    <dgm:cxn modelId="{74B7343C-581F-47C1-A2F9-211F2A546429}" type="presParOf" srcId="{B3B4B2C1-647A-417C-A31A-2945A139EB32}" destId="{8B47B111-0E77-45D6-B63C-CE4AA1FB681E}" srcOrd="0" destOrd="0" presId="urn:microsoft.com/office/officeart/2005/8/layout/vList3"/>
    <dgm:cxn modelId="{A263E9EA-346D-4C39-9649-7722CA5D05BC}" type="presParOf" srcId="{B3B4B2C1-647A-417C-A31A-2945A139EB32}" destId="{1A3A6912-92C8-4600-B919-87E22B3285FB}" srcOrd="1" destOrd="0" presId="urn:microsoft.com/office/officeart/2005/8/layout/vList3"/>
    <dgm:cxn modelId="{318DBAA4-2D54-41C3-9C63-05AEF5586CF1}" type="presParOf" srcId="{4D3DCEF5-6350-438F-B95F-3600069BD295}" destId="{1EA021F2-E405-4E51-AE80-BD86BFD23DF5}" srcOrd="7" destOrd="0" presId="urn:microsoft.com/office/officeart/2005/8/layout/vList3"/>
    <dgm:cxn modelId="{97D1E328-BC0C-405B-9B9F-D5BC04924D87}" type="presParOf" srcId="{4D3DCEF5-6350-438F-B95F-3600069BD295}" destId="{BAD57705-C73D-494A-A0DC-B918C1B6DB86}" srcOrd="8" destOrd="0" presId="urn:microsoft.com/office/officeart/2005/8/layout/vList3"/>
    <dgm:cxn modelId="{B54C83B3-906A-4E6D-82B7-F3C9E4EEC543}" type="presParOf" srcId="{BAD57705-C73D-494A-A0DC-B918C1B6DB86}" destId="{3F024F1C-3F9A-4A94-83A2-85DC5543EEE3}" srcOrd="0" destOrd="0" presId="urn:microsoft.com/office/officeart/2005/8/layout/vList3"/>
    <dgm:cxn modelId="{5E3840D2-54EF-4EB0-8C50-BE386847944D}" type="presParOf" srcId="{BAD57705-C73D-494A-A0DC-B918C1B6DB86}" destId="{5555EF27-00DE-40F6-AB9F-BDCE3A0D0383}" srcOrd="1" destOrd="0" presId="urn:microsoft.com/office/officeart/2005/8/layout/vList3"/>
    <dgm:cxn modelId="{FBE41A89-BFAE-4A2B-8D18-E61091F10753}" type="presParOf" srcId="{4D3DCEF5-6350-438F-B95F-3600069BD295}" destId="{186DD5CC-F302-4277-AC11-16073B3AE402}" srcOrd="9" destOrd="0" presId="urn:microsoft.com/office/officeart/2005/8/layout/vList3"/>
    <dgm:cxn modelId="{C3CF577A-ADB7-4549-903E-3E453ABC43C5}" type="presParOf" srcId="{4D3DCEF5-6350-438F-B95F-3600069BD295}" destId="{FF7EB57D-4B10-475F-AF2C-B11EE85E2A26}" srcOrd="10" destOrd="0" presId="urn:microsoft.com/office/officeart/2005/8/layout/vList3"/>
    <dgm:cxn modelId="{C1DADD5E-377C-423B-8F33-470E3F7D67C2}" type="presParOf" srcId="{FF7EB57D-4B10-475F-AF2C-B11EE85E2A26}" destId="{95E2A173-877D-4B47-8D45-90773DE0F840}" srcOrd="0" destOrd="0" presId="urn:microsoft.com/office/officeart/2005/8/layout/vList3"/>
    <dgm:cxn modelId="{C15C8FD9-E129-4808-A757-B4D8939168B8}" type="presParOf" srcId="{FF7EB57D-4B10-475F-AF2C-B11EE85E2A26}" destId="{246AD4D3-B4A4-4E66-919E-E2054F4B64BC}" srcOrd="1" destOrd="0" presId="urn:microsoft.com/office/officeart/2005/8/layout/vList3"/>
    <dgm:cxn modelId="{B9305136-1DFD-4B0B-A186-F89BCA637F98}" type="presParOf" srcId="{4D3DCEF5-6350-438F-B95F-3600069BD295}" destId="{8FBA88D2-3776-492D-8D85-060BE7C98BDD}" srcOrd="11" destOrd="0" presId="urn:microsoft.com/office/officeart/2005/8/layout/vList3"/>
    <dgm:cxn modelId="{97B6D8AA-CAC8-4F98-A22C-2A17AA8C2467}" type="presParOf" srcId="{4D3DCEF5-6350-438F-B95F-3600069BD295}" destId="{BF6DF35D-8D18-4A64-8352-944FCF31D1FA}" srcOrd="12" destOrd="0" presId="urn:microsoft.com/office/officeart/2005/8/layout/vList3"/>
    <dgm:cxn modelId="{17E4B1BB-9EE4-4F56-8DE9-94FA9A4DF3B4}" type="presParOf" srcId="{BF6DF35D-8D18-4A64-8352-944FCF31D1FA}" destId="{A7E2B61C-EF70-49FE-97E5-A3A112308C2A}" srcOrd="0" destOrd="0" presId="urn:microsoft.com/office/officeart/2005/8/layout/vList3"/>
    <dgm:cxn modelId="{5F5CEF0F-1B4C-445C-A93E-860B8EF15E8C}" type="presParOf" srcId="{BF6DF35D-8D18-4A64-8352-944FCF31D1FA}" destId="{2BD597BC-A4CD-4A0A-93A3-5FEE87760D56}" srcOrd="1" destOrd="0" presId="urn:microsoft.com/office/officeart/2005/8/layout/vList3"/>
    <dgm:cxn modelId="{9B2E7482-72D9-45BB-806D-6D3523F175CD}" type="presParOf" srcId="{4D3DCEF5-6350-438F-B95F-3600069BD295}" destId="{87255143-538B-48D4-9573-58F294536ED6}" srcOrd="13" destOrd="0" presId="urn:microsoft.com/office/officeart/2005/8/layout/vList3"/>
    <dgm:cxn modelId="{606DE810-732B-445A-AE63-E5E7D04D70D5}" type="presParOf" srcId="{4D3DCEF5-6350-438F-B95F-3600069BD295}" destId="{D74E316C-3E12-4256-9985-7100573E9829}" srcOrd="14" destOrd="0" presId="urn:microsoft.com/office/officeart/2005/8/layout/vList3"/>
    <dgm:cxn modelId="{1986847E-B4CD-4D67-9ABB-9D5F60189CA9}" type="presParOf" srcId="{D74E316C-3E12-4256-9985-7100573E9829}" destId="{6EBA0A3D-07A7-4E05-91C7-549A3F122DE3}" srcOrd="0" destOrd="0" presId="urn:microsoft.com/office/officeart/2005/8/layout/vList3"/>
    <dgm:cxn modelId="{4DEB79AA-6F9E-4AB3-AD6A-E3FC1C0F40B4}" type="presParOf" srcId="{D74E316C-3E12-4256-9985-7100573E9829}" destId="{063E90A7-6E46-49AF-8276-EDC1B5AB227D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ru-RU"/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cs typeface="+mn-cs"/>
              </a:defRPr>
            </a:lvl1pPr>
          </a:lstStyle>
          <a:p>
            <a:pPr>
              <a:defRPr/>
            </a:pPr>
            <a:fld id="{07766395-25D4-4455-A6FB-E364349F3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370C42-AF20-4193-A869-2A78CB998CCC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7894350-5A00-4EB2-AEC6-7828C1B16DA5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F14803-0B62-4AD0-88C5-4E25F4CAE4A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A7B221-6E32-49B0-BA0F-31CCCBC42777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9646A9-882C-4CE4-BA06-2B9F7C8FDAA4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DF8E64-7EA0-4E53-A44A-C4D4CA265335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0B26ED-8A0F-4F66-914A-12C08AF69EE6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C7DBBA-D8AE-44C8-A158-A154663F61CF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274788-D3E5-4C6E-8937-6DD2EDFABE2A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BDB1CE-CA49-4845-A1B9-600AF73E2A91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C2E095B-4822-46B9-8F28-CA6E6B48ED2B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355EF1-910D-4D15-BB15-1103A3163BD5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6AD9CA-C533-4F22-8A66-75A595DC7AE2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BF77B5F-1FEF-4773-A399-5C631E6B5E7B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body"/>
          </p:nvPr>
        </p:nvSpPr>
        <p:spPr>
          <a:xfrm>
            <a:off x="1069975" y="3592513"/>
            <a:ext cx="8551863" cy="340201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57900" y="7183438"/>
            <a:ext cx="4630738" cy="3762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C0BFD8-AC19-44FD-8E77-288EBB782F28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150" y="1768475"/>
            <a:ext cx="54975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534988" y="301625"/>
            <a:ext cx="9623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988" y="1770063"/>
            <a:ext cx="9623425" cy="438467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/>
          <a:stretch>
            <a:fillRect/>
          </a:stretch>
        </p:blipFill>
        <p:spPr>
          <a:xfrm>
            <a:off x="-11113" y="1588"/>
            <a:ext cx="10810876" cy="76295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2" name="CustomShape 1"/>
          <p:cNvSpPr/>
          <p:nvPr/>
        </p:nvSpPr>
        <p:spPr>
          <a:xfrm>
            <a:off x="5754688" y="6013450"/>
            <a:ext cx="4543425" cy="43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НОВГОРОДСКАЯ ОБЛАСТЬ 2018г.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841875" y="2790825"/>
            <a:ext cx="5429250" cy="2871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4000">
                <a:solidFill>
                  <a:srgbClr val="FFFFFF"/>
                </a:solidFill>
                <a:latin typeface="Calibri" pitchFamily="34" charset="0"/>
              </a:rPr>
              <a:t>ПРОЕКТ ПОДДЕРЖКИ МЕСТНЫХ ИНИЦИАТИВ (ППМИ)</a:t>
            </a:r>
            <a:endParaRPr lang="ru-RU" sz="4000">
              <a:solidFill>
                <a:srgbClr val="00000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284288"/>
            <a:ext cx="40608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284288"/>
            <a:ext cx="406241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Функции куратора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812800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3488" y="1123950"/>
            <a:ext cx="6464300" cy="299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Информирование населения о ППМИ, оказание консультаций и помощи поселениям на всех этапах реализации ППМИ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и предоставление ежемесячной информации о ходе реализации проекта по каждому направлению и этапу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57613" y="4357688"/>
            <a:ext cx="6464300" cy="2174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 в Школе ППМИ 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 присутствия на Школе всех поселений, заинтересованных в реализации ППМИ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«мини Школы ППМИ» с поселениями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738188" y="1477963"/>
            <a:ext cx="1960562" cy="1649412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Общее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882650" y="4619625"/>
            <a:ext cx="1960563" cy="165100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«Школа ППМИ»</a:t>
            </a:r>
          </a:p>
        </p:txBody>
      </p:sp>
      <p:sp>
        <p:nvSpPr>
          <p:cNvPr id="31754" name="TextBox 7"/>
          <p:cNvSpPr txBox="1">
            <a:spLocks noChangeArrowheads="1"/>
          </p:cNvSpPr>
          <p:nvPr/>
        </p:nvSpPr>
        <p:spPr bwMode="auto">
          <a:xfrm>
            <a:off x="738188" y="4121150"/>
            <a:ext cx="1697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Январь 2018</a:t>
            </a:r>
          </a:p>
        </p:txBody>
      </p:sp>
      <p:sp>
        <p:nvSpPr>
          <p:cNvPr id="14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3175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Функции куратора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812800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3125" y="1117600"/>
            <a:ext cx="6808788" cy="5340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Сбор информации об участии поселения в ППМИ;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Контроль за проведением поселениями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предварительной работы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подготовке собраний (анкеты, опросные листы; фотофиксация);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Контроль за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организацией поселениями собраний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(определение даты и места проведения собрания, размещение информации о ППМИ и собраниях в СМИ, объявления);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Подготовка поселений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собранию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(подбор возможных к реализации проектов)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93725" y="2571750"/>
            <a:ext cx="1962150" cy="1649413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Собрания граждан</a:t>
            </a:r>
          </a:p>
        </p:txBody>
      </p:sp>
      <p:sp>
        <p:nvSpPr>
          <p:cNvPr id="12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338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Функции куратора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812800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3125" y="1504950"/>
            <a:ext cx="6808788" cy="4794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Обязательное участие в собраниях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помощь поселениям в ведении собраний (информация о ППМИ, условия участия, контроль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принятия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решений по всем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необходимым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вопросам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проект, денежный вклад, неденежный вклад, выбор инициативной группы и руководителя инициативной группы);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фото или видеофиксации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собраний (общее фото собрания для возможности проверки количества участников);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Контроль за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размещением информации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результатах собрания в СМИ и в сети Интернет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809625" y="2965450"/>
            <a:ext cx="1962150" cy="165100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Собрания граждан</a:t>
            </a:r>
          </a:p>
        </p:txBody>
      </p:sp>
      <p:sp>
        <p:nvSpPr>
          <p:cNvPr id="12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358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Функции куратора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812800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2625" y="1549400"/>
            <a:ext cx="6808788" cy="4319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Контроль за подготовкой поселениями пакета документов, прилагаемых к заявке на Конкурс </a:t>
            </a:r>
          </a:p>
          <a:p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подключение специалистов администрации по строительству в целях исключения строительных и технических ошибок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Контроль подачи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составление смет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 проверку </a:t>
            </a:r>
          </a:p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включения расходов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проекты в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поселений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666750" y="2955925"/>
            <a:ext cx="1960563" cy="165100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Подготовка конкурс-ных заявок</a:t>
            </a:r>
          </a:p>
        </p:txBody>
      </p:sp>
      <p:sp>
        <p:nvSpPr>
          <p:cNvPr id="12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3789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Функции куратора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612775"/>
            <a:ext cx="8280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1650" y="828675"/>
            <a:ext cx="7418388" cy="5761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подготовке и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оформлении документов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заявка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установленной форме;</a:t>
            </a:r>
          </a:p>
          <a:p>
            <a:pPr>
              <a:buFontTx/>
              <a:buChar char="-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протокол собрания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лист регистрации участников+ фото собрания;</a:t>
            </a:r>
          </a:p>
          <a:p>
            <a:pPr>
              <a:buFontTx/>
              <a:buChar char="-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выписка из бюджета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поселения или сводной бюджетной росписи;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подтверждение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права собственности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объект или земельный участок;</a:t>
            </a:r>
          </a:p>
          <a:p>
            <a:pPr>
              <a:buFontTx/>
              <a:buChar char="-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стоимость проекта;</a:t>
            </a:r>
            <a:endParaRPr lang="ru-RU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гарантийные письма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организаций и др.источников 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денежный вклад и неденежный вклад;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Копии информационных материалов СМИ по реализации ППМИ;</a:t>
            </a:r>
          </a:p>
          <a:p>
            <a:pPr>
              <a:buFontTx/>
              <a:buChar char="-"/>
            </a:pPr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 объекта</a:t>
            </a: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либо планируемого места размещения объекта;</a:t>
            </a:r>
          </a:p>
          <a:p>
            <a:pPr>
              <a:buFontTx/>
              <a:buChar char="-"/>
            </a:pPr>
            <a:r>
              <a:rPr lang="ru-RU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дополнительные материалы (представления, предписания, итоги конкурсов и т.д.)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666750" y="2955925"/>
            <a:ext cx="1960563" cy="165100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Подготовка конкурс-ных заявок</a:t>
            </a:r>
          </a:p>
        </p:txBody>
      </p:sp>
      <p:sp>
        <p:nvSpPr>
          <p:cNvPr id="14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3994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734175"/>
            <a:ext cx="107045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9888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Функции куратора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812800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82650" y="3133725"/>
            <a:ext cx="1960563" cy="165100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Georgia" pitchFamily="18" charset="0"/>
              </a:rPr>
              <a:t>Заключе-ние мун. контрактов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75025" y="2208213"/>
            <a:ext cx="6821488" cy="30956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 сбора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финансового вклада граждан, организаций и других источников;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Контроль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подготовкой,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размещением заявок на торги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работ, отсутствие авансирования, обеспечение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и проведением процедуры закупок товаров, работ и услуг.</a:t>
            </a:r>
          </a:p>
        </p:txBody>
      </p:sp>
      <p:sp>
        <p:nvSpPr>
          <p:cNvPr id="12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4199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Функции куратора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600075"/>
            <a:ext cx="8280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4675" y="903288"/>
            <a:ext cx="7345363" cy="5757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 за выполнением работ на объектах (</a:t>
            </a:r>
            <a:r>
              <a:rPr lang="ru-RU" sz="24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подключение специалистов администрации по строительству для контроля качества работ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Своевременное выявление рисков реализации проектов с целью их предотвращения;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Обязательное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приемке работ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объектах;</a:t>
            </a:r>
          </a:p>
          <a:p>
            <a:pPr marL="457200" indent="-457200">
              <a:buFontTx/>
              <a:buAutoNum type="arabicPeriod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подготовки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отчетов о завершении проектов;</a:t>
            </a:r>
          </a:p>
          <a:p>
            <a:pPr marL="457200" indent="-457200">
              <a:buFontTx/>
              <a:buAutoNum type="arabicPeriod"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наличия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фото готового объекта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(с тех же ракурсов и мест, что и фото объекта до реализации проекта)</a:t>
            </a:r>
          </a:p>
          <a:p>
            <a:pPr marL="457200" indent="-457200">
              <a:buFontTx/>
              <a:buAutoNum type="arabicPeriod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подготовки мероприятия по открытию объекта;</a:t>
            </a:r>
          </a:p>
          <a:p>
            <a:pPr marL="457200" indent="-457200"/>
            <a:endParaRPr lang="ru-RU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882650" y="3133725"/>
            <a:ext cx="1960563" cy="165100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Georgia" pitchFamily="18" charset="0"/>
              </a:rPr>
              <a:t>Реализа-ция проектов</a:t>
            </a:r>
          </a:p>
        </p:txBody>
      </p:sp>
      <p:sp>
        <p:nvSpPr>
          <p:cNvPr id="13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4404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2388" y="6829425"/>
            <a:ext cx="107457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2388" y="0"/>
            <a:ext cx="10745788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6086" name="TextBox 1"/>
          <p:cNvSpPr txBox="1">
            <a:spLocks noChangeArrowheads="1"/>
          </p:cNvSpPr>
          <p:nvPr/>
        </p:nvSpPr>
        <p:spPr bwMode="auto">
          <a:xfrm>
            <a:off x="3125788" y="5437188"/>
            <a:ext cx="5084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10691813" cy="75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 l="1331" t="2983" r="1331"/>
          <a:stretch>
            <a:fillRect/>
          </a:stretch>
        </p:blipFill>
        <p:spPr bwMode="auto">
          <a:xfrm>
            <a:off x="4194175" y="0"/>
            <a:ext cx="5356225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CustomShape 1"/>
          <p:cNvSpPr/>
          <p:nvPr/>
        </p:nvSpPr>
        <p:spPr>
          <a:xfrm>
            <a:off x="4624388" y="1230313"/>
            <a:ext cx="454342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5059363" y="2628900"/>
            <a:ext cx="4171950" cy="2808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Что такое ППМИ?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113"/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Основная идея ППМИ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113"/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Критерии конкурсного отбора </a:t>
            </a:r>
          </a:p>
          <a:p>
            <a:pPr marL="11113"/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Требования к проектам</a:t>
            </a:r>
          </a:p>
          <a:p>
            <a:pPr marL="11113"/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Подготовка и проведение собраний</a:t>
            </a:r>
          </a:p>
          <a:p>
            <a:pPr marL="11113"/>
            <a:r>
              <a:rPr lang="ru-RU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Функции куратора   </a:t>
            </a:r>
            <a:endParaRPr lang="ru-RU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113"/>
            <a:endParaRPr lang="ru-RU">
              <a:solidFill>
                <a:srgbClr val="000000"/>
              </a:solidFill>
            </a:endParaRPr>
          </a:p>
          <a:p>
            <a:pPr marL="11113"/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CustomShape 3"/>
          <p:cNvSpPr/>
          <p:nvPr/>
        </p:nvSpPr>
        <p:spPr>
          <a:xfrm>
            <a:off x="9842500" y="7051675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4"/>
          <p:cNvPicPr>
            <a:picLocks noChangeAspect="1" noChangeArrowheads="1"/>
          </p:cNvPicPr>
          <p:nvPr/>
        </p:nvPicPr>
        <p:blipFill>
          <a:blip r:embed="rId3"/>
          <a:srcRect r="11606"/>
          <a:stretch>
            <a:fillRect/>
          </a:stretch>
        </p:blipFill>
        <p:spPr bwMode="auto">
          <a:xfrm>
            <a:off x="1243013" y="-33338"/>
            <a:ext cx="9450387" cy="74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6829425"/>
            <a:ext cx="1070292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CustomShape 1"/>
          <p:cNvSpPr/>
          <p:nvPr/>
        </p:nvSpPr>
        <p:spPr>
          <a:xfrm>
            <a:off x="90488" y="7086600"/>
            <a:ext cx="5162550" cy="37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5"/>
          <a:srcRect l="2596" t="6226" r="3326"/>
          <a:stretch>
            <a:fillRect/>
          </a:stretch>
        </p:blipFill>
        <p:spPr bwMode="auto">
          <a:xfrm>
            <a:off x="0" y="0"/>
            <a:ext cx="5253038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CustomShape 2"/>
          <p:cNvSpPr/>
          <p:nvPr/>
        </p:nvSpPr>
        <p:spPr>
          <a:xfrm>
            <a:off x="360363" y="1044575"/>
            <a:ext cx="4699000" cy="53292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/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по поддержке местных инициатив (далее - ППМИ) – это механизм, позволяющий объединить финансовые ресурсы областного бюджета, бюджетов муниципальных образований, средства физических и юридических лиц, и направить их на решение социально-значимых проблем. Он уникален тем, что повышение качества жизни муниципального образования зависит в первую очередь от активности самих жителей. Именно население решает, какой проект оно будут реализовывать, и какие усилия оно готово для этого затратить.</a:t>
            </a:r>
            <a:endParaRPr lang="ru-RU" sz="2200" b="1" u="sng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796925" y="503238"/>
            <a:ext cx="4044950" cy="3984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Что такое ППМИ?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29425"/>
            <a:ext cx="107045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/>
          <a:srcRect l="2596" t="6226" r="3326"/>
          <a:stretch>
            <a:fillRect/>
          </a:stretch>
        </p:blipFill>
        <p:spPr bwMode="auto">
          <a:xfrm>
            <a:off x="0" y="-412750"/>
            <a:ext cx="10693400" cy="724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CustomShape 2"/>
          <p:cNvSpPr/>
          <p:nvPr/>
        </p:nvSpPr>
        <p:spPr>
          <a:xfrm>
            <a:off x="1174750" y="1909763"/>
            <a:ext cx="3576638" cy="129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796925" y="-179388"/>
            <a:ext cx="4549775" cy="7921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Основная идея Проекта</a:t>
            </a:r>
            <a:endParaRPr lang="ru-RU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487" name="Picture 6" descr="https://thumbs.dreamstime.com/z/home-house-outdoor-structure-infrastructure-fixtures-cliparts-set-human-pictogram-using-different-type-objects-41147990.jpg"/>
          <p:cNvPicPr>
            <a:picLocks noChangeAspect="1" noChangeArrowheads="1"/>
          </p:cNvPicPr>
          <p:nvPr/>
        </p:nvPicPr>
        <p:blipFill>
          <a:blip r:embed="rId5"/>
          <a:srcRect b="7973"/>
          <a:stretch>
            <a:fillRect/>
          </a:stretch>
        </p:blipFill>
        <p:spPr bwMode="auto">
          <a:xfrm>
            <a:off x="6786563" y="396875"/>
            <a:ext cx="373221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http://image.shutterstock.com/z/stock-vector-people-children-home-garden-park-playground-backyard-leisure-recreation-activity-stick-figure-114182512.jpg"/>
          <p:cNvPicPr>
            <a:picLocks noChangeAspect="1" noChangeArrowheads="1"/>
          </p:cNvPicPr>
          <p:nvPr/>
        </p:nvPicPr>
        <p:blipFill>
          <a:blip r:embed="rId6"/>
          <a:srcRect b="75232"/>
          <a:stretch>
            <a:fillRect/>
          </a:stretch>
        </p:blipFill>
        <p:spPr bwMode="auto">
          <a:xfrm>
            <a:off x="6783388" y="3970338"/>
            <a:ext cx="3732212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http://www.empoweredsalestraining.com/blog/wp-content/uploads/2012/04/bigstock-man-and-woman-symbols-152148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63" y="1249363"/>
            <a:ext cx="24860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44"/>
          <p:cNvSpPr txBox="1"/>
          <p:nvPr/>
        </p:nvSpPr>
        <p:spPr>
          <a:xfrm flipH="1">
            <a:off x="3349625" y="612775"/>
            <a:ext cx="2801938" cy="94297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Выбор приоритета</a:t>
            </a:r>
          </a:p>
        </p:txBody>
      </p:sp>
      <p:sp>
        <p:nvSpPr>
          <p:cNvPr id="14" name="TextBox 45"/>
          <p:cNvSpPr txBox="1"/>
          <p:nvPr/>
        </p:nvSpPr>
        <p:spPr>
          <a:xfrm flipH="1">
            <a:off x="3276600" y="1614488"/>
            <a:ext cx="2874963" cy="94297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Софинансирование</a:t>
            </a:r>
          </a:p>
        </p:txBody>
      </p:sp>
      <p:sp>
        <p:nvSpPr>
          <p:cNvPr id="15" name="TextBox 46"/>
          <p:cNvSpPr txBox="1"/>
          <p:nvPr/>
        </p:nvSpPr>
        <p:spPr>
          <a:xfrm flipH="1">
            <a:off x="3276600" y="2551113"/>
            <a:ext cx="2874963" cy="94297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Участие в реализации</a:t>
            </a:r>
          </a:p>
        </p:txBody>
      </p:sp>
      <p:sp>
        <p:nvSpPr>
          <p:cNvPr id="16" name="TextBox 47"/>
          <p:cNvSpPr txBox="1"/>
          <p:nvPr/>
        </p:nvSpPr>
        <p:spPr>
          <a:xfrm flipH="1">
            <a:off x="3276600" y="3498850"/>
            <a:ext cx="2874963" cy="94297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Контроль качества</a:t>
            </a:r>
          </a:p>
        </p:txBody>
      </p:sp>
      <p:sp>
        <p:nvSpPr>
          <p:cNvPr id="17" name="TextBox 48"/>
          <p:cNvSpPr txBox="1"/>
          <p:nvPr/>
        </p:nvSpPr>
        <p:spPr>
          <a:xfrm flipH="1">
            <a:off x="3276600" y="4462463"/>
            <a:ext cx="2874963" cy="942975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Сохранность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786563" y="4933950"/>
            <a:ext cx="3600450" cy="93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9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общественной инфраструктуры</a:t>
            </a:r>
            <a:endParaRPr 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363" y="3022600"/>
            <a:ext cx="2486025" cy="2071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9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Локальное сообщество</a:t>
            </a:r>
          </a:p>
          <a:p>
            <a:pPr algn="ctr"/>
            <a:r>
              <a:rPr lang="ru-RU" sz="19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(жители поселения, населенного пункта</a:t>
            </a:r>
            <a:r>
              <a:rPr lang="ru-RU" sz="1900" b="1" u="sng">
                <a:solidFill>
                  <a:schemeClr val="bg1"/>
                </a:solidFill>
              </a:rPr>
              <a:t>)</a:t>
            </a:r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20497" name="Picture 4" descr="http://www.empoweredsalestraining.com/blog/wp-content/uploads/2012/04/bigstock-man-and-woman-symbols-152148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63" y="1255713"/>
            <a:ext cx="24860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6" descr="https://thumbs.dreamstime.com/z/home-house-outdoor-structure-infrastructure-fixtures-cliparts-set-human-pictogram-using-different-type-objects-41147990.jpg"/>
          <p:cNvPicPr>
            <a:picLocks noChangeAspect="1" noChangeArrowheads="1"/>
          </p:cNvPicPr>
          <p:nvPr/>
        </p:nvPicPr>
        <p:blipFill>
          <a:blip r:embed="rId5"/>
          <a:srcRect b="7973"/>
          <a:stretch>
            <a:fillRect/>
          </a:stretch>
        </p:blipFill>
        <p:spPr bwMode="auto">
          <a:xfrm>
            <a:off x="6786563" y="385763"/>
            <a:ext cx="373221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54000"/>
            <a:ext cx="6964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ustomShape 1"/>
          <p:cNvSpPr/>
          <p:nvPr/>
        </p:nvSpPr>
        <p:spPr>
          <a:xfrm>
            <a:off x="90488" y="7086600"/>
            <a:ext cx="5162550" cy="37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050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734175"/>
            <a:ext cx="107045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Критерии конкурсного отбора проектов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560388"/>
            <a:ext cx="82804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92125" y="1009650"/>
          <a:ext cx="9699625" cy="4775200"/>
        </p:xfrm>
        <a:graphic>
          <a:graphicData uri="http://schemas.openxmlformats.org/drawingml/2006/table">
            <a:tbl>
              <a:tblPr/>
              <a:tblGrid>
                <a:gridCol w="8228013"/>
                <a:gridCol w="1471612"/>
              </a:tblGrid>
              <a:tr h="485775">
                <a:tc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Вклад участников в финансирование проекта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софинансирования - местный бюджет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софинансирования - население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софинансирования – организации и др.источники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66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населения в определении проблемы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жителей, принявших участие в мониторинге проблем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жителей, приявших участие в собрании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Социально-экономическая эффективность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благополучателей проекта (доля от числа жителей)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механизмов содержания и эксплуатации объекта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созданных и (или) сохраненных рабочих мест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Информирование населения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СМИ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2125" y="5797550"/>
          <a:ext cx="9699625" cy="720725"/>
        </p:xfrm>
        <a:graphic>
          <a:graphicData uri="http://schemas.openxmlformats.org/drawingml/2006/table">
            <a:tbl>
              <a:tblPr/>
              <a:tblGrid>
                <a:gridCol w="8208963"/>
                <a:gridCol w="149066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Перспектива дальнейшего развития проекта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63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272" marR="61272" marT="851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2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Требования к проектам поселений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812800"/>
            <a:ext cx="828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359150" y="1184275"/>
            <a:ext cx="6440488" cy="2476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378200" y="4337050"/>
            <a:ext cx="6421438" cy="2238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21088" y="1298575"/>
            <a:ext cx="5953125" cy="723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объект должен находиться в собственности муниципального образования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9500" y="2097088"/>
            <a:ext cx="5918200" cy="744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проект должен быть направлен на решение вопросов местного значения, предусмотренных 131-ФЗ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19500" y="2940050"/>
            <a:ext cx="59182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проект должен соответствовать типологии ППМИ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09975" y="4446588"/>
            <a:ext cx="5918200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не менее 10% средств из местного бюджета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27438" y="5170488"/>
            <a:ext cx="5918200" cy="57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не менее 5% средств за счет вкладов населения</a:t>
            </a:r>
            <a:endParaRPr lang="ru-RU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09975" y="5857875"/>
            <a:ext cx="5918200" cy="665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субсидия из областного бюджета</a:t>
            </a:r>
          </a:p>
          <a:p>
            <a:r>
              <a:rPr lang="ru-RU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не более 700 тыс. рублей для 1-го проекта</a:t>
            </a:r>
          </a:p>
        </p:txBody>
      </p:sp>
      <p:sp>
        <p:nvSpPr>
          <p:cNvPr id="20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45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Текст 2"/>
          <p:cNvSpPr>
            <a:spLocks noGrp="1"/>
          </p:cNvSpPr>
          <p:nvPr>
            <p:ph type="body"/>
          </p:nvPr>
        </p:nvSpPr>
        <p:spPr>
          <a:xfrm>
            <a:off x="449263" y="2097088"/>
            <a:ext cx="2374900" cy="1052512"/>
          </a:xfrm>
          <a:noFill/>
          <a:ln/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Требования к проекту</a:t>
            </a:r>
          </a:p>
        </p:txBody>
      </p:sp>
      <p:sp>
        <p:nvSpPr>
          <p:cNvPr id="24593" name="Текст 3"/>
          <p:cNvSpPr>
            <a:spLocks noGrp="1"/>
          </p:cNvSpPr>
          <p:nvPr>
            <p:ph type="body"/>
          </p:nvPr>
        </p:nvSpPr>
        <p:spPr>
          <a:xfrm>
            <a:off x="593725" y="4897438"/>
            <a:ext cx="2508250" cy="1119187"/>
          </a:xfrm>
          <a:noFill/>
          <a:ln/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софинансирования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stomShape 1"/>
          <p:cNvSpPr/>
          <p:nvPr/>
        </p:nvSpPr>
        <p:spPr>
          <a:xfrm>
            <a:off x="360363" y="7124700"/>
            <a:ext cx="4095750" cy="212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1046163" y="252413"/>
            <a:ext cx="8750300" cy="568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Типология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820738"/>
            <a:ext cx="8281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/>
        </p:nvGraphicFramePr>
        <p:xfrm>
          <a:off x="830971" y="823693"/>
          <a:ext cx="9031458" cy="591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Подготовка и проведение собрания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965200"/>
            <a:ext cx="8280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AutoShape 2" descr="https://st.depositphotos.com/1262480/2127/v/950/depositphotos_21274167-stock-illustration-an-infographic-template-for-corpor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AutoShape 4" descr="https://st.depositphotos.com/1262480/2127/v/950/depositphotos_21274167-stock-illustration-an-infographic-template-for-corporate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6463" y="4068763"/>
            <a:ext cx="1816100" cy="649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1800" smtClean="0">
                <a:solidFill>
                  <a:srgbClr val="000000"/>
                </a:solidFill>
              </a:rPr>
              <a:t>Информация в газете</a:t>
            </a:r>
          </a:p>
        </p:txBody>
      </p:sp>
      <p:sp>
        <p:nvSpPr>
          <p:cNvPr id="19" name="Заголовок 3"/>
          <p:cNvSpPr txBox="1"/>
          <p:nvPr/>
        </p:nvSpPr>
        <p:spPr>
          <a:xfrm>
            <a:off x="4454525" y="3257550"/>
            <a:ext cx="1927225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анкетирование</a:t>
            </a:r>
          </a:p>
        </p:txBody>
      </p:sp>
      <p:sp>
        <p:nvSpPr>
          <p:cNvPr id="27660" name="Заголовок 3"/>
          <p:cNvSpPr txBox="1">
            <a:spLocks noChangeArrowheads="1"/>
          </p:cNvSpPr>
          <p:nvPr/>
        </p:nvSpPr>
        <p:spPr bwMode="auto">
          <a:xfrm>
            <a:off x="6786563" y="965200"/>
            <a:ext cx="14636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700"/>
              <a:t>Анализ полученной информации</a:t>
            </a:r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834131" y="1003121"/>
            <a:ext cx="1961088" cy="165067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Информи-рование</a:t>
            </a: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населения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5400000">
            <a:off x="4425026" y="984306"/>
            <a:ext cx="1961088" cy="165067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Предвари-тельный опрос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 rot="5400000">
            <a:off x="8189122" y="981202"/>
            <a:ext cx="1961088" cy="1650670"/>
          </a:xfrm>
          <a:prstGeom prst="homePlate">
            <a:avLst>
              <a:gd name="adj" fmla="val 3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Собрание граждан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264694" y="1500981"/>
            <a:ext cx="612775" cy="2397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6200000">
            <a:off x="6194425" y="1501775"/>
            <a:ext cx="612775" cy="23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Заголовок 3"/>
          <p:cNvSpPr txBox="1"/>
          <p:nvPr/>
        </p:nvSpPr>
        <p:spPr>
          <a:xfrm>
            <a:off x="4338638" y="4084638"/>
            <a:ext cx="2162175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Предварительные собрания</a:t>
            </a:r>
          </a:p>
        </p:txBody>
      </p:sp>
      <p:sp>
        <p:nvSpPr>
          <p:cNvPr id="28" name="Заголовок 3"/>
          <p:cNvSpPr txBox="1"/>
          <p:nvPr/>
        </p:nvSpPr>
        <p:spPr>
          <a:xfrm>
            <a:off x="4454525" y="4948238"/>
            <a:ext cx="1927225" cy="649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Подворовый обход</a:t>
            </a:r>
          </a:p>
        </p:txBody>
      </p:sp>
      <p:sp>
        <p:nvSpPr>
          <p:cNvPr id="29" name="Заголовок 3"/>
          <p:cNvSpPr txBox="1"/>
          <p:nvPr/>
        </p:nvSpPr>
        <p:spPr>
          <a:xfrm>
            <a:off x="906463" y="3294063"/>
            <a:ext cx="181610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объявления</a:t>
            </a:r>
          </a:p>
        </p:txBody>
      </p:sp>
      <p:sp>
        <p:nvSpPr>
          <p:cNvPr id="30" name="Заголовок 3"/>
          <p:cNvSpPr txBox="1"/>
          <p:nvPr/>
        </p:nvSpPr>
        <p:spPr>
          <a:xfrm>
            <a:off x="906463" y="4878388"/>
            <a:ext cx="181610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Личные контакты</a:t>
            </a:r>
          </a:p>
        </p:txBody>
      </p:sp>
      <p:sp>
        <p:nvSpPr>
          <p:cNvPr id="31" name="Заголовок 3"/>
          <p:cNvSpPr txBox="1"/>
          <p:nvPr/>
        </p:nvSpPr>
        <p:spPr>
          <a:xfrm>
            <a:off x="901700" y="5684838"/>
            <a:ext cx="1816100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интернет</a:t>
            </a:r>
          </a:p>
        </p:txBody>
      </p:sp>
      <p:sp>
        <p:nvSpPr>
          <p:cNvPr id="32" name="Заголовок 3"/>
          <p:cNvSpPr txBox="1"/>
          <p:nvPr/>
        </p:nvSpPr>
        <p:spPr>
          <a:xfrm>
            <a:off x="8205788" y="3294063"/>
            <a:ext cx="1927225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Правила и условия участия</a:t>
            </a:r>
          </a:p>
        </p:txBody>
      </p:sp>
      <p:sp>
        <p:nvSpPr>
          <p:cNvPr id="33" name="Заголовок 3"/>
          <p:cNvSpPr txBox="1"/>
          <p:nvPr/>
        </p:nvSpPr>
        <p:spPr>
          <a:xfrm>
            <a:off x="8208963" y="4116388"/>
            <a:ext cx="1927225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Обсуждение и выбор проекта</a:t>
            </a:r>
          </a:p>
        </p:txBody>
      </p:sp>
      <p:sp>
        <p:nvSpPr>
          <p:cNvPr id="34" name="Заголовок 3"/>
          <p:cNvSpPr txBox="1"/>
          <p:nvPr/>
        </p:nvSpPr>
        <p:spPr>
          <a:xfrm>
            <a:off x="8250238" y="4965700"/>
            <a:ext cx="1925637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Выбор инициативной группы</a:t>
            </a:r>
          </a:p>
        </p:txBody>
      </p:sp>
      <p:sp>
        <p:nvSpPr>
          <p:cNvPr id="35" name="Заголовок 3"/>
          <p:cNvSpPr txBox="1"/>
          <p:nvPr/>
        </p:nvSpPr>
        <p:spPr>
          <a:xfrm>
            <a:off x="8251825" y="6008688"/>
            <a:ext cx="1927225" cy="64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Фото, видео фиксация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6811963"/>
            <a:ext cx="10704513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ustomShape 1"/>
          <p:cNvSpPr/>
          <p:nvPr/>
        </p:nvSpPr>
        <p:spPr>
          <a:xfrm>
            <a:off x="360363" y="7124700"/>
            <a:ext cx="4094162" cy="21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169988" y="180975"/>
            <a:ext cx="8750300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Подготовка и проведение собрания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965200"/>
            <a:ext cx="8280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ustomShape 4"/>
          <p:cNvSpPr/>
          <p:nvPr/>
        </p:nvSpPr>
        <p:spPr>
          <a:xfrm>
            <a:off x="9842500" y="7075488"/>
            <a:ext cx="379413" cy="241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7413" y="1601788"/>
            <a:ext cx="8918575" cy="968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Успешность проведения собрания зависит от предварительной подготовки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3600" y="2951163"/>
            <a:ext cx="8918575" cy="8905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 обеспечить участие в собрании максимального количества жителей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3600" y="4275138"/>
            <a:ext cx="8918575" cy="5651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Важно! Каждое решение принимается голосованием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3600" y="5294313"/>
            <a:ext cx="8918575" cy="8747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 по итогам собрания должны быть приложены к заявке</a:t>
            </a:r>
          </a:p>
        </p:txBody>
      </p:sp>
      <p:sp>
        <p:nvSpPr>
          <p:cNvPr id="13" name="CustomShape 1"/>
          <p:cNvSpPr/>
          <p:nvPr/>
        </p:nvSpPr>
        <p:spPr>
          <a:xfrm>
            <a:off x="242888" y="7075488"/>
            <a:ext cx="5162550" cy="260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113"/>
            <a:r>
              <a:rPr lang="ru-RU" sz="1400">
                <a:solidFill>
                  <a:srgbClr val="FFFFFF"/>
                </a:solidFill>
                <a:latin typeface="Cambria" pitchFamily="18" charset="0"/>
              </a:rPr>
              <a:t>АДМИНИСТРАЦИЯ ГУБЕРНАТОРА НОВГОРОДСКОЙ ОБЛАСТИ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9075" y="6815138"/>
            <a:ext cx="668338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WPS Presentation</Application>
  <PresentationFormat>Custom</PresentationFormat>
  <Paragraphs>153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DejaVu Sans</vt:lpstr>
      <vt:lpstr>Times New Roman</vt:lpstr>
      <vt:lpstr>Calibri</vt:lpstr>
      <vt:lpstr>Cambria</vt:lpstr>
      <vt:lpstr>Georgia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Информация в газете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user</cp:lastModifiedBy>
  <cp:revision>172</cp:revision>
  <dcterms:created xsi:type="dcterms:W3CDTF">2017-03-10T15:25:00Z</dcterms:created>
  <dcterms:modified xsi:type="dcterms:W3CDTF">2018-09-17T14:00:37Z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  <property fmtid="{D5CDD505-2E9C-101B-9397-08002B2CF9AE}" pid="14" name="KSOProductBuildVer">
    <vt:lpwstr>1049-10.2.0.6020</vt:lpwstr>
  </property>
</Properties>
</file>