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96" r:id="rId4"/>
    <p:sldId id="295" r:id="rId5"/>
    <p:sldId id="264" r:id="rId6"/>
    <p:sldId id="259" r:id="rId7"/>
    <p:sldId id="283" r:id="rId8"/>
    <p:sldId id="290" r:id="rId9"/>
    <p:sldId id="289" r:id="rId10"/>
    <p:sldId id="291" r:id="rId11"/>
    <p:sldId id="292" r:id="rId12"/>
    <p:sldId id="294" r:id="rId13"/>
    <p:sldId id="262" r:id="rId14"/>
    <p:sldId id="287" r:id="rId15"/>
    <p:sldId id="297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3E4"/>
    <a:srgbClr val="948EA0"/>
    <a:srgbClr val="7678B8"/>
    <a:srgbClr val="E5ECF7"/>
    <a:srgbClr val="004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405"/>
  </p:normalViewPr>
  <p:slideViewPr>
    <p:cSldViewPr snapToGrid="0" snapToObjects="1">
      <p:cViewPr varScale="1">
        <p:scale>
          <a:sx n="117" d="100"/>
          <a:sy n="117" d="100"/>
        </p:scale>
        <p:origin x="4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1AF44-D44B-4787-AA47-41612022617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698E-B4C2-498A-9C1E-38020A568D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0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08C87-A8D8-68FC-547E-C00937D43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DC00A6-6C0B-8F75-98C4-85B0200F3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E3A96-C202-A2E1-BE6D-DC30D772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39758A-4647-7BFF-1870-AF822E9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1C4897-E7B8-1274-50B0-AD5744E8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8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3BB50-554F-B869-C03E-29742263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2A2E5B-8C07-BF4E-0C2D-ADF053E8D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7D23F5-3382-62DA-0848-D75269F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C68D8-21ED-B4C9-3D91-74FD236F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F6513-B93B-DA16-7FB7-2C15682B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4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B986B3-3A52-EE9E-BEEF-F55D94F3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FF02F7-55E3-80BF-2211-9CA0D2D98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B0E158-369A-2191-118E-3B4A2603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1129EE-FE23-92F4-BEE2-37510450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98AA51-3BBE-1087-9858-A73B9DBD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4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027537" y="3"/>
            <a:ext cx="1164516" cy="6857615"/>
          </a:xfrm>
          <a:custGeom>
            <a:avLst/>
            <a:gdLst/>
            <a:ahLst/>
            <a:cxnLst/>
            <a:rect l="l" t="t" r="r" b="b"/>
            <a:pathLst>
              <a:path w="1920240" h="11308715">
                <a:moveTo>
                  <a:pt x="1920152" y="0"/>
                </a:moveTo>
                <a:lnTo>
                  <a:pt x="0" y="0"/>
                </a:lnTo>
                <a:lnTo>
                  <a:pt x="0" y="11308551"/>
                </a:lnTo>
                <a:lnTo>
                  <a:pt x="1920152" y="11308551"/>
                </a:lnTo>
                <a:lnTo>
                  <a:pt x="1920152" y="0"/>
                </a:lnTo>
                <a:close/>
              </a:path>
            </a:pathLst>
          </a:custGeom>
          <a:solidFill>
            <a:srgbClr val="14284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81164" y="0"/>
            <a:ext cx="46596" cy="6857615"/>
          </a:xfrm>
          <a:custGeom>
            <a:avLst/>
            <a:gdLst/>
            <a:ahLst/>
            <a:cxnLst/>
            <a:rect l="l" t="t" r="r" b="b"/>
            <a:pathLst>
              <a:path w="76834" h="11308715">
                <a:moveTo>
                  <a:pt x="76465" y="0"/>
                </a:moveTo>
                <a:lnTo>
                  <a:pt x="0" y="0"/>
                </a:lnTo>
                <a:lnTo>
                  <a:pt x="0" y="11308556"/>
                </a:lnTo>
                <a:lnTo>
                  <a:pt x="76465" y="11308556"/>
                </a:lnTo>
                <a:lnTo>
                  <a:pt x="76465" y="0"/>
                </a:lnTo>
                <a:close/>
              </a:path>
            </a:pathLst>
          </a:custGeom>
          <a:solidFill>
            <a:srgbClr val="D7B46E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1472205" cy="6857615"/>
          </a:xfrm>
          <a:custGeom>
            <a:avLst/>
            <a:gdLst/>
            <a:ahLst/>
            <a:cxnLst/>
            <a:rect l="l" t="t" r="r" b="b"/>
            <a:pathLst>
              <a:path w="2427605" h="11308715">
                <a:moveTo>
                  <a:pt x="2427168" y="0"/>
                </a:moveTo>
                <a:lnTo>
                  <a:pt x="0" y="0"/>
                </a:lnTo>
                <a:lnTo>
                  <a:pt x="0" y="11308551"/>
                </a:lnTo>
                <a:lnTo>
                  <a:pt x="2427168" y="11308551"/>
                </a:lnTo>
                <a:lnTo>
                  <a:pt x="2427168" y="0"/>
                </a:lnTo>
                <a:close/>
              </a:path>
            </a:pathLst>
          </a:custGeom>
          <a:solidFill>
            <a:srgbClr val="14284B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471941" y="0"/>
            <a:ext cx="46596" cy="6857615"/>
          </a:xfrm>
          <a:custGeom>
            <a:avLst/>
            <a:gdLst/>
            <a:ahLst/>
            <a:cxnLst/>
            <a:rect l="l" t="t" r="r" b="b"/>
            <a:pathLst>
              <a:path w="76835" h="11308715">
                <a:moveTo>
                  <a:pt x="76465" y="0"/>
                </a:moveTo>
                <a:lnTo>
                  <a:pt x="0" y="0"/>
                </a:lnTo>
                <a:lnTo>
                  <a:pt x="0" y="11308556"/>
                </a:lnTo>
                <a:lnTo>
                  <a:pt x="76465" y="11308556"/>
                </a:lnTo>
                <a:lnTo>
                  <a:pt x="76465" y="0"/>
                </a:lnTo>
                <a:close/>
              </a:path>
            </a:pathLst>
          </a:custGeom>
          <a:solidFill>
            <a:srgbClr val="D7B46E"/>
          </a:solidFill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6466" y="715317"/>
            <a:ext cx="77190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1D8BD707-D9CF-40AE-B4C6-C98DA3205C09}" type="datetimeFigureOut">
              <a:rPr lang="en-US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10/20/2022</a:t>
            </a:fld>
            <a:endParaRPr lang="en-US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‹#›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9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1D8BD707-D9CF-40AE-B4C6-C98DA3205C09}" type="datetimeFigureOut">
              <a:rPr lang="en-US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10/20/2022</a:t>
            </a:fld>
            <a:endParaRPr lang="en-US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‹#›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1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1D8BD707-D9CF-40AE-B4C6-C98DA3205C09}" type="datetimeFigureOut">
              <a:rPr lang="en-US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10/20/2022</a:t>
            </a:fld>
            <a:endParaRPr lang="en-US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‹#›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04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1D8BD707-D9CF-40AE-B4C6-C98DA3205C09}" type="datetimeFigureOut">
              <a:rPr lang="en-US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10/20/2022</a:t>
            </a:fld>
            <a:endParaRPr lang="en-US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‹#›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77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1D8BD707-D9CF-40AE-B4C6-C98DA3205C09}" type="datetimeFigureOut">
              <a:rPr lang="en-US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10/20/2022</a:t>
            </a:fld>
            <a:endParaRPr lang="en-US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‹#›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1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F8E61-7E0E-C337-761E-85B3962D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2D82C8-DF5D-C2F2-23F0-CAF1B479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2AB069-A835-D87D-61B2-68959D7D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90C8C7-519C-5C39-70CE-9D860E58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9BD96-1EC4-750D-85BA-99EF8AA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C2FE1-86C9-3677-6961-51D8EE7A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F64C4A-6BFB-276D-F9C3-442F6B70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771BB9-BDD2-3B4C-2649-057EF882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3F7DD2-DB61-2773-7351-BBE448E6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1CD4D-B96B-A796-DCA4-77BFE0C0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9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1469A-6085-BE0F-ED5B-A3FF8061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71EA4E-7C41-B492-88EE-883BA9DE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0485BD-903C-BBC8-652E-DCA6471F4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6FE0DD-C006-558A-C7F0-D666BA85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D7FB16-C569-0A2E-C488-D5EA70E8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CAD2AE-B5CF-15A7-5D5E-979C4DD9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2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C184-33BE-9F05-635B-B1C96435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F29DE0-4B6A-C29D-C9A4-C73F2F507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CD41F6-34C2-BE3C-4A66-1642123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B6100D-0604-F3A8-9972-6FB022D58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8D0CE4-384C-DF6F-F1F8-50F660E4B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28ACBB-1CC8-59F4-F816-83848A6F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6A564F-EE17-6DD4-C417-03BED6B1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A994DF-CBF7-FB80-77F9-01DE8F37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DF18D-D993-A5C5-36F2-E70D983F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2D3A68-20DF-A8F7-28CE-788A55F6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E9834D-F582-5758-C98E-DC2EFB49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117706-FBF9-B438-9EF2-6CBD4263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6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98CFCB-0778-6920-CB89-C74EB53C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D27231-B564-5A9F-3BBD-4DE71DA9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16E6E8-270B-1636-FDBF-56A33F25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4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9901B-F2E6-42ED-B8EB-612A7F8A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38F16-8CE5-AF3C-660D-54B131D2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754B9C-935B-8CF2-6A1E-48AAAE582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0BD326-7CDA-497F-EBFD-3123D67F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05CD0A-72E0-5BD3-1F92-FFF754A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5FEAF7-54B0-A2AC-E4C1-117EE32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4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A5881-E920-606B-19C5-9711C94F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F51A67-495B-BE5E-6826-AE7730959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094434-04D5-E91D-3B7D-B778C73BE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9E6159-5F1A-E480-9540-B35981E0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325A5F-BCE5-36C3-47F6-6C2E2B9B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9DFF83-428F-E2D0-C18B-0B304003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A5E01-CFDF-B548-39D7-6F83A947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C9A5FC-E3CF-635F-87C0-FAD93274C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8A87E-1B2C-4AE0-2CB4-CCB8FA8F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532A-9397-0046-9E00-25C70066BA02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8C25B-A899-0E71-E322-444A5E775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8BA67-9791-D491-2E8A-89B9A1C34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1D8BD707-D9CF-40AE-B4C6-C98DA3205C09}" type="datetimeFigureOut">
              <a:rPr lang="en-US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10/20/2022</a:t>
            </a:fld>
            <a:endParaRPr lang="en-US" sz="1092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60" cy="1680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54492"/>
            <a:fld id="{B6F15528-21DE-4FAA-801E-634DDDAF4B2B}" type="slidenum">
              <a:rPr lang="ru-RU" sz="1092" smtClean="0">
                <a:solidFill>
                  <a:prstClr val="black">
                    <a:tint val="75000"/>
                  </a:prstClr>
                </a:solidFill>
              </a:rPr>
              <a:pPr defTabSz="554492"/>
              <a:t>‹#›</a:t>
            </a:fld>
            <a:endParaRPr lang="ru-RU" sz="1092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0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pmi5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vp.novreg.ru/" TargetMode="External"/><Relationship Id="rId4" Type="http://schemas.openxmlformats.org/officeDocument/2006/relationships/hyperlink" Target="https://gokucmpi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AC861-721D-CCF1-99EC-51A67E5A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2D44AE-C24E-FFA5-32AB-637DAD7F8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883538-948E-4A8B-21B4-C47F5FA0A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EC2C3-1C55-FFAA-2506-E4A02E6172FD}"/>
              </a:ext>
            </a:extLst>
          </p:cNvPr>
          <p:cNvSpPr txBox="1"/>
          <p:nvPr/>
        </p:nvSpPr>
        <p:spPr>
          <a:xfrm>
            <a:off x="6098722" y="1407964"/>
            <a:ext cx="58081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Helvetica" pitchFamily="2" charset="0"/>
              </a:rPr>
              <a:t>КОМПЛЕКСНЫЙ ПОДХОД К РАЗВИТИЮ ИНИЦИАТИВНОГО </a:t>
            </a:r>
            <a:r>
              <a:rPr lang="ru-RU" sz="2600" dirty="0">
                <a:solidFill>
                  <a:schemeClr val="bg1"/>
                </a:solidFill>
                <a:latin typeface="Helvetica" pitchFamily="2" charset="0"/>
              </a:rPr>
              <a:t>БЮДЖЕТИРОВАНИЯ В НОВГОРОДСКОЙ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01716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1047772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Губернаторская программа инициативного бюджетирования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256579" y="261430"/>
            <a:ext cx="652617" cy="323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E9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10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4E90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2D30F4-952D-C752-A6A1-C393B1827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33" r="918" b="8522"/>
          <a:stretch/>
        </p:blipFill>
        <p:spPr>
          <a:xfrm>
            <a:off x="0" y="838899"/>
            <a:ext cx="12080147" cy="54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1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10534875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Губернаторская программа инициативного бюджетирования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274879" y="261430"/>
            <a:ext cx="634317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E9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11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4E90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" b="34117"/>
          <a:stretch/>
        </p:blipFill>
        <p:spPr>
          <a:xfrm>
            <a:off x="282804" y="678732"/>
            <a:ext cx="7256477" cy="23167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79AAE3-8564-6043-84B7-868E1E4CB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9" t="21774" r="19427" b="28196"/>
          <a:stretch/>
        </p:blipFill>
        <p:spPr>
          <a:xfrm>
            <a:off x="5272964" y="2516395"/>
            <a:ext cx="6278676" cy="28469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7984F9-3F3D-8612-D8E8-8EBFE6056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 b="11360"/>
          <a:stretch/>
        </p:blipFill>
        <p:spPr>
          <a:xfrm>
            <a:off x="386499" y="3877140"/>
            <a:ext cx="5863299" cy="28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4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10567532" cy="22876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Helvetica" pitchFamily="2" charset="0"/>
              </a:rPr>
              <a:t>Губернаторская программа инициативного бюджетирования</a:t>
            </a:r>
            <a:endParaRPr lang="ru-RU" sz="2800" dirty="0">
              <a:latin typeface="Helvetica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299371" y="261430"/>
            <a:ext cx="609825" cy="323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12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3E9AF526-CA8C-A433-0029-2AA55A72D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2" r="21296"/>
          <a:stretch/>
        </p:blipFill>
        <p:spPr bwMode="auto">
          <a:xfrm rot="621970">
            <a:off x="8895332" y="2599698"/>
            <a:ext cx="2828925" cy="39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414">
            <a:off x="450735" y="2493563"/>
            <a:ext cx="3006954" cy="39656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34" y="907495"/>
            <a:ext cx="2828899" cy="4270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11" y="907495"/>
            <a:ext cx="3046966" cy="427089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9BE605-8A56-1CFF-B72B-974863EB5524}"/>
              </a:ext>
            </a:extLst>
          </p:cNvPr>
          <p:cNvSpPr txBox="1">
            <a:spLocks/>
          </p:cNvSpPr>
          <p:nvPr/>
        </p:nvSpPr>
        <p:spPr>
          <a:xfrm>
            <a:off x="3630372" y="5145834"/>
            <a:ext cx="5078429" cy="1741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Helvetica" pitchFamily="2" charset="0"/>
              </a:rPr>
              <a:t>Летом 2022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Helvetica" pitchFamily="2" charset="0"/>
              </a:rPr>
              <a:t>Волонтеры Губернаторской программы </a:t>
            </a:r>
            <a:r>
              <a:rPr lang="ru-RU" sz="2000" dirty="0">
                <a:latin typeface="Helvetica" pitchFamily="2" charset="0"/>
              </a:rPr>
              <a:t>привлекли к участию</a:t>
            </a:r>
          </a:p>
          <a:p>
            <a:pPr algn="ctr"/>
            <a:r>
              <a:rPr lang="ru-RU" sz="2000" dirty="0">
                <a:latin typeface="Helvetica" pitchFamily="2" charset="0"/>
              </a:rPr>
              <a:t>более </a:t>
            </a:r>
            <a:r>
              <a:rPr lang="ru-RU" sz="2000" b="1" dirty="0">
                <a:solidFill>
                  <a:srgbClr val="0070C0"/>
                </a:solidFill>
                <a:latin typeface="Helvetica" pitchFamily="2" charset="0"/>
              </a:rPr>
              <a:t>30 000 </a:t>
            </a:r>
            <a:r>
              <a:rPr lang="ru-RU" sz="2000" dirty="0">
                <a:latin typeface="Helvetica" pitchFamily="2" charset="0"/>
              </a:rPr>
              <a:t>жителей, ранее не участвовавших в проектах ИБ</a:t>
            </a:r>
          </a:p>
        </p:txBody>
      </p:sp>
    </p:spTree>
    <p:extLst>
      <p:ext uri="{BB962C8B-B14F-4D97-AF65-F5344CB8AC3E}">
        <p14:creationId xmlns:p14="http://schemas.microsoft.com/office/powerpoint/2010/main" val="293545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334675"/>
            <a:ext cx="11349738" cy="50642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>5 стадий принятия неизбежного</a:t>
            </a:r>
            <a:endParaRPr lang="ru-RU" sz="4000" dirty="0">
              <a:latin typeface="Helvetica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283043" y="261430"/>
            <a:ext cx="626153" cy="34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E9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13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4E90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873664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F75761-3863-AB48-1828-DA61D18FFF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0285" r="15677" b="68785"/>
          <a:stretch/>
        </p:blipFill>
        <p:spPr>
          <a:xfrm>
            <a:off x="8528335" y="5421086"/>
            <a:ext cx="3234745" cy="132991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86499" y="1494064"/>
            <a:ext cx="2106385" cy="800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отрицание</a:t>
            </a:r>
            <a:endParaRPr lang="ru-RU" sz="2000" dirty="0"/>
          </a:p>
        </p:txBody>
      </p:sp>
      <p:sp>
        <p:nvSpPr>
          <p:cNvPr id="14" name="Овал 13"/>
          <p:cNvSpPr/>
          <p:nvPr/>
        </p:nvSpPr>
        <p:spPr>
          <a:xfrm>
            <a:off x="3620860" y="1517335"/>
            <a:ext cx="2106385" cy="800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гнев</a:t>
            </a:r>
            <a:endParaRPr lang="ru-RU" sz="2000" dirty="0"/>
          </a:p>
        </p:txBody>
      </p:sp>
      <p:sp>
        <p:nvSpPr>
          <p:cNvPr id="15" name="Овал 14"/>
          <p:cNvSpPr/>
          <p:nvPr/>
        </p:nvSpPr>
        <p:spPr>
          <a:xfrm>
            <a:off x="6815143" y="1517335"/>
            <a:ext cx="2106385" cy="800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т</a:t>
            </a:r>
            <a:r>
              <a:rPr lang="ru-RU" sz="2000" dirty="0" smtClean="0"/>
              <a:t>орг или сделка</a:t>
            </a:r>
            <a:endParaRPr lang="ru-RU" sz="2000" dirty="0"/>
          </a:p>
        </p:txBody>
      </p:sp>
      <p:sp>
        <p:nvSpPr>
          <p:cNvPr id="16" name="Овал 15"/>
          <p:cNvSpPr/>
          <p:nvPr/>
        </p:nvSpPr>
        <p:spPr>
          <a:xfrm>
            <a:off x="386499" y="3606540"/>
            <a:ext cx="2106385" cy="800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депрессия</a:t>
            </a:r>
            <a:endParaRPr lang="ru-RU" sz="2000" dirty="0"/>
          </a:p>
        </p:txBody>
      </p:sp>
      <p:sp>
        <p:nvSpPr>
          <p:cNvPr id="17" name="Овал 16"/>
          <p:cNvSpPr/>
          <p:nvPr/>
        </p:nvSpPr>
        <p:spPr>
          <a:xfrm>
            <a:off x="3669874" y="3550340"/>
            <a:ext cx="2106385" cy="800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принятие</a:t>
            </a:r>
            <a:endParaRPr lang="ru-RU" sz="2000" dirty="0"/>
          </a:p>
        </p:txBody>
      </p:sp>
      <p:sp>
        <p:nvSpPr>
          <p:cNvPr id="18" name="Овал 17"/>
          <p:cNvSpPr/>
          <p:nvPr/>
        </p:nvSpPr>
        <p:spPr>
          <a:xfrm>
            <a:off x="6953250" y="3591724"/>
            <a:ext cx="2106385" cy="800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Я             ИБ</a:t>
            </a:r>
            <a:endParaRPr lang="ru-RU" sz="2000" dirty="0"/>
          </a:p>
        </p:txBody>
      </p:sp>
      <p:sp>
        <p:nvSpPr>
          <p:cNvPr id="8" name="Сердце 7"/>
          <p:cNvSpPr/>
          <p:nvPr/>
        </p:nvSpPr>
        <p:spPr>
          <a:xfrm>
            <a:off x="7623821" y="3713583"/>
            <a:ext cx="429985" cy="473615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2567668" y="16750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781990" y="16750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2567668" y="37135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875550" y="37642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Скругленная соединительная линия 32"/>
          <p:cNvCxnSpPr/>
          <p:nvPr/>
        </p:nvCxnSpPr>
        <p:spPr>
          <a:xfrm rot="10800000" flipV="1">
            <a:off x="1877214" y="2200978"/>
            <a:ext cx="5553599" cy="1364285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334675"/>
            <a:ext cx="11349738" cy="50642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>Контактная информация</a:t>
            </a:r>
            <a:endParaRPr lang="ru-RU" sz="4000" dirty="0">
              <a:latin typeface="Helvetica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283043" y="261430"/>
            <a:ext cx="626153" cy="34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E9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14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4E90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873664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F75761-3863-AB48-1828-DA61D18FFF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9" t="10285" r="15677" b="68785"/>
          <a:stretch/>
        </p:blipFill>
        <p:spPr>
          <a:xfrm>
            <a:off x="7098565" y="4833257"/>
            <a:ext cx="4664515" cy="19177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2964" y="1039148"/>
            <a:ext cx="1180912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Комитет по внутренней политике Новгородской области</a:t>
            </a:r>
          </a:p>
          <a:p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4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Шаваев</a:t>
            </a:r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Евгений Васильевич       +7(8162) 73-26-45 (доб.2301)       председатель комитета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Щукина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Светлана Геннадьевна	+7(8162) 73-26-45 (доб. 2306)	заместитель председателя комитета</a:t>
            </a:r>
          </a:p>
          <a:p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400" b="1" dirty="0">
                <a:latin typeface="Helvetica" panose="020B0604020202020204" pitchFamily="34" charset="0"/>
                <a:cs typeface="Helvetica" panose="020B0604020202020204" pitchFamily="34" charset="0"/>
              </a:rPr>
              <a:t>Государственное областное казенное учреждение «Центр муниципальной правовой информации»</a:t>
            </a:r>
          </a:p>
          <a:p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Никифорова Ольга Владимировна +7(8162) 50-24-06	директор</a:t>
            </a:r>
          </a:p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                                  руководитель проектов инициативного бюджетирования Новгородской области</a:t>
            </a:r>
          </a:p>
          <a:p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Полезные ссылки:</a:t>
            </a:r>
          </a:p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https://vk.com/ppmi53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https://gokucmpi.ru/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https://kvp.novreg.ru/</a:t>
            </a:r>
            <a:endParaRPr lang="ru-RU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email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ppmi-53@mail.ru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  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r>
              <a:rPr lang="ru-RU" sz="1400" dirty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435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6" y="1279333"/>
            <a:ext cx="6209647" cy="443320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 flipV="1">
            <a:off x="5852801" y="-5352630"/>
            <a:ext cx="182789" cy="11115393"/>
          </a:xfrm>
        </p:spPr>
        <p:txBody>
          <a:bodyPr vert="vert">
            <a:no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</a:br>
            <a:r>
              <a:rPr lang="ru-RU" sz="2400" dirty="0">
                <a:latin typeface="Helvetica" pitchFamily="2" charset="0"/>
              </a:rPr>
              <a:t/>
            </a:r>
            <a:br>
              <a:rPr lang="ru-RU" sz="2400" dirty="0">
                <a:latin typeface="Helvetica" pitchFamily="2" charset="0"/>
              </a:rPr>
            </a:br>
            <a:r>
              <a:rPr lang="ru-RU" sz="2400" dirty="0">
                <a:latin typeface="Helvetica" pitchFamily="2" charset="0"/>
              </a:rPr>
              <a:t>Лучшие практики развития инициативного бюджетирования в Новгородской области за 2018 – 2021 годы</a:t>
            </a:r>
            <a:r>
              <a:rPr lang="ru-RU" sz="2400" dirty="0">
                <a:latin typeface="Helvetica" pitchFamily="2" charset="0"/>
              </a:rPr>
              <a:t/>
            </a:r>
            <a:br>
              <a:rPr lang="ru-RU" sz="2400" dirty="0">
                <a:latin typeface="Helvetica" pitchFamily="2" charset="0"/>
              </a:rPr>
            </a:br>
            <a:endParaRPr lang="ru-RU" sz="2400" dirty="0">
              <a:latin typeface="Helvetica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461385" y="79464"/>
            <a:ext cx="626153" cy="34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E9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4E90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472793" y="1160465"/>
            <a:ext cx="6096000" cy="432804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Helvetica" pitchFamily="2" charset="0"/>
                <a:ea typeface="+mj-ea"/>
                <a:cs typeface="+mj-cs"/>
              </a:rPr>
              <a:t>за </a:t>
            </a:r>
            <a:r>
              <a:rPr lang="ru-RU" sz="2000" dirty="0">
                <a:latin typeface="Helvetica" pitchFamily="2" charset="0"/>
                <a:ea typeface="+mj-ea"/>
                <a:cs typeface="+mj-cs"/>
              </a:rPr>
              <a:t>2018 год </a:t>
            </a:r>
            <a:r>
              <a:rPr lang="ru-RU" sz="2000" dirty="0">
                <a:latin typeface="Helvetica" pitchFamily="2" charset="0"/>
                <a:ea typeface="+mj-ea"/>
                <a:cs typeface="+mj-cs"/>
              </a:rPr>
              <a:t>лучшая </a:t>
            </a:r>
            <a:r>
              <a:rPr lang="ru-RU" sz="2000" dirty="0">
                <a:latin typeface="Helvetica" pitchFamily="2" charset="0"/>
                <a:ea typeface="+mj-ea"/>
                <a:cs typeface="+mj-cs"/>
              </a:rPr>
              <a:t>практика старта </a:t>
            </a:r>
            <a:r>
              <a:rPr lang="ru-RU" sz="2000" dirty="0">
                <a:latin typeface="Helvetica" pitchFamily="2" charset="0"/>
                <a:ea typeface="+mj-ea"/>
                <a:cs typeface="+mj-cs"/>
              </a:rPr>
              <a:t>программы инициативного бюджетирования в субъекте Российской Федерации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Helvetica" pitchFamily="2" charset="0"/>
                <a:ea typeface="+mj-ea"/>
                <a:cs typeface="+mj-cs"/>
              </a:rPr>
              <a:t>за </a:t>
            </a:r>
            <a:r>
              <a:rPr lang="ru-RU" sz="2000" dirty="0">
                <a:latin typeface="Helvetica" pitchFamily="2" charset="0"/>
                <a:ea typeface="+mj-ea"/>
                <a:cs typeface="+mj-cs"/>
              </a:rPr>
              <a:t>2019 год </a:t>
            </a:r>
            <a:r>
              <a:rPr lang="ru-RU" sz="2000" dirty="0" smtClean="0">
                <a:latin typeface="Helvetica" pitchFamily="2" charset="0"/>
                <a:ea typeface="+mj-ea"/>
                <a:cs typeface="+mj-cs"/>
              </a:rPr>
              <a:t>лучшая </a:t>
            </a:r>
            <a:r>
              <a:rPr lang="ru-RU" sz="2000" dirty="0">
                <a:latin typeface="Helvetica" pitchFamily="2" charset="0"/>
                <a:ea typeface="+mj-ea"/>
                <a:cs typeface="+mj-cs"/>
              </a:rPr>
              <a:t>практика по </a:t>
            </a:r>
            <a:r>
              <a:rPr lang="ru-RU" sz="2000" dirty="0">
                <a:latin typeface="Helvetica" pitchFamily="2" charset="0"/>
                <a:ea typeface="+mj-ea"/>
                <a:cs typeface="+mj-cs"/>
              </a:rPr>
              <a:t>организации </a:t>
            </a:r>
            <a:r>
              <a:rPr lang="ru-RU" sz="2000" dirty="0">
                <a:latin typeface="Helvetica" pitchFamily="2" charset="0"/>
                <a:ea typeface="+mj-ea"/>
                <a:cs typeface="+mj-cs"/>
              </a:rPr>
              <a:t>сопровождения </a:t>
            </a:r>
            <a:r>
              <a:rPr lang="ru-RU" sz="2000" dirty="0">
                <a:latin typeface="Helvetica" pitchFamily="2" charset="0"/>
                <a:ea typeface="+mj-ea"/>
                <a:cs typeface="+mj-cs"/>
              </a:rPr>
              <a:t>процесса инициативного бюджетирования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Helvetica" pitchFamily="2" charset="0"/>
                <a:ea typeface="+mj-ea"/>
                <a:cs typeface="+mj-cs"/>
              </a:rPr>
              <a:t>за </a:t>
            </a:r>
            <a:r>
              <a:rPr lang="ru-RU" sz="2000" dirty="0">
                <a:latin typeface="Helvetica" pitchFamily="2" charset="0"/>
                <a:ea typeface="+mj-ea"/>
                <a:cs typeface="+mj-cs"/>
              </a:rPr>
              <a:t>2020 год регион стал лидером по количеству реализуемых практик инициативного </a:t>
            </a:r>
            <a:r>
              <a:rPr lang="ru-RU" sz="2000" dirty="0">
                <a:latin typeface="Helvetica" pitchFamily="2" charset="0"/>
                <a:ea typeface="+mj-ea"/>
                <a:cs typeface="+mj-cs"/>
              </a:rPr>
              <a:t>бюджетирования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Helvetica" pitchFamily="2" charset="0"/>
                <a:ea typeface="+mj-ea"/>
                <a:cs typeface="+mj-cs"/>
              </a:rPr>
              <a:t>за 2021 год </a:t>
            </a:r>
            <a:r>
              <a:rPr lang="ru-RU" sz="2000" dirty="0">
                <a:latin typeface="Helvetica" pitchFamily="2" charset="0"/>
                <a:ea typeface="+mj-ea"/>
                <a:cs typeface="+mj-cs"/>
              </a:rPr>
              <a:t>лучшая практика по комплексному подходу к реализации проектов инициативного бюджетирования </a:t>
            </a:r>
          </a:p>
        </p:txBody>
      </p:sp>
    </p:spTree>
    <p:extLst>
      <p:ext uri="{BB962C8B-B14F-4D97-AF65-F5344CB8AC3E}">
        <p14:creationId xmlns:p14="http://schemas.microsoft.com/office/powerpoint/2010/main" val="32772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6" y="389705"/>
            <a:ext cx="9169168" cy="63255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 flipV="1">
            <a:off x="5877233" y="-5387662"/>
            <a:ext cx="182789" cy="11115393"/>
          </a:xfrm>
        </p:spPr>
        <p:txBody>
          <a:bodyPr vert="vert">
            <a:noAutofit/>
          </a:bodyPr>
          <a:lstStyle/>
          <a:p>
            <a:pPr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/>
            </a:r>
            <a:br>
              <a:rPr lang="ru-RU" sz="1100" dirty="0" smtClean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</a:br>
            <a:r>
              <a:rPr lang="ru-RU" sz="1100" dirty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/>
            </a:r>
            <a:br>
              <a:rPr lang="ru-RU" sz="1100" dirty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</a:br>
            <a:r>
              <a:rPr lang="ru-RU" sz="1600" dirty="0">
                <a:latin typeface="Helvetica" pitchFamily="2" charset="0"/>
              </a:rPr>
              <a:t>Субъекты Российской Федерации, лидирующие в федеральных округах по финансовому обеспечению проектов инициативного бюджетирования в 2021 году </a:t>
            </a:r>
            <a:br>
              <a:rPr lang="ru-RU" sz="1600" dirty="0">
                <a:latin typeface="Helvetica" pitchFamily="2" charset="0"/>
              </a:rPr>
            </a:br>
            <a:endParaRPr lang="ru-RU" sz="1600" dirty="0">
              <a:latin typeface="Helvetica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461385" y="79464"/>
            <a:ext cx="626153" cy="34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E9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4E90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818231"/>
              </p:ext>
            </p:extLst>
          </p:nvPr>
        </p:nvGraphicFramePr>
        <p:xfrm>
          <a:off x="5811697" y="279838"/>
          <a:ext cx="5649688" cy="6545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938">
                  <a:extLst>
                    <a:ext uri="{9D8B030D-6E8A-4147-A177-3AD203B41FA5}">
                      <a16:colId xmlns:a16="http://schemas.microsoft.com/office/drawing/2014/main" val="2299832406"/>
                    </a:ext>
                  </a:extLst>
                </a:gridCol>
                <a:gridCol w="1129938">
                  <a:extLst>
                    <a:ext uri="{9D8B030D-6E8A-4147-A177-3AD203B41FA5}">
                      <a16:colId xmlns:a16="http://schemas.microsoft.com/office/drawing/2014/main" val="911117522"/>
                    </a:ext>
                  </a:extLst>
                </a:gridCol>
                <a:gridCol w="940552">
                  <a:extLst>
                    <a:ext uri="{9D8B030D-6E8A-4147-A177-3AD203B41FA5}">
                      <a16:colId xmlns:a16="http://schemas.microsoft.com/office/drawing/2014/main" val="4035469823"/>
                    </a:ext>
                  </a:extLst>
                </a:gridCol>
                <a:gridCol w="1202760">
                  <a:extLst>
                    <a:ext uri="{9D8B030D-6E8A-4147-A177-3AD203B41FA5}">
                      <a16:colId xmlns:a16="http://schemas.microsoft.com/office/drawing/2014/main" val="433034436"/>
                    </a:ext>
                  </a:extLst>
                </a:gridCol>
                <a:gridCol w="1246500">
                  <a:extLst>
                    <a:ext uri="{9D8B030D-6E8A-4147-A177-3AD203B41FA5}">
                      <a16:colId xmlns:a16="http://schemas.microsoft.com/office/drawing/2014/main" val="312770192"/>
                    </a:ext>
                  </a:extLst>
                </a:gridCol>
              </a:tblGrid>
              <a:tr h="359668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Федеральный округ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Субъект РФ</a:t>
                      </a:r>
                    </a:p>
                    <a:p>
                      <a:endParaRPr lang="ru-RU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Количество практик ИБ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Доля средств на ИБ в бюджете субъекта РФ, %</a:t>
                      </a:r>
                    </a:p>
                    <a:p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Бюджетная поддержка ИБ на одного чел., руб.</a:t>
                      </a:r>
                    </a:p>
                    <a:p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744254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ЦФО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Белгородская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0,79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655,71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45192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Калужская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0,23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132,67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382350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Курская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0,26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206,62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813013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Орловская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0,84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531,42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000404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Тамбовская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4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0,34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180,45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224441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Тульская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0,54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276,03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597535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Ярославская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0,41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311,74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82561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r>
                        <a:rPr lang="ru-RU" sz="600" b="1" dirty="0" smtClean="0"/>
                        <a:t>СЗФО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Республика</a:t>
                      </a:r>
                      <a:r>
                        <a:rPr lang="ru-RU" sz="600" baseline="0" dirty="0" smtClean="0"/>
                        <a:t> Карелия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0,65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711,95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323955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Республика Коми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0,25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316,25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413265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Вологодская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0,27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256,86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388058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Калининградская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0,42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479,84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928169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Ленинградская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0,26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240,66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260014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b="1" dirty="0" smtClean="0"/>
                        <a:t>Новгородская область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b="1" dirty="0" smtClean="0"/>
                        <a:t>6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b="1" dirty="0" smtClean="0"/>
                        <a:t>0,88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b="1" dirty="0" smtClean="0"/>
                        <a:t>721,32</a:t>
                      </a:r>
                      <a:endParaRPr lang="ru-RU" sz="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410340"/>
                  </a:ext>
                </a:extLst>
              </a:tr>
              <a:tr h="266421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ПФО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Республика Башкортостан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0,52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330,09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436969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Республика Татарстан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0,39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322,38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598437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Чувашская Республика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0,73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435,99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973606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Нижегородская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0,30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229,81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428569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Ульяновская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0,49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338,83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681067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УФО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Тюменская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0,18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254,91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38705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Челябинская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0,37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273,37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745666"/>
                  </a:ext>
                </a:extLst>
              </a:tr>
              <a:tr h="199816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b="1" dirty="0" smtClean="0"/>
                        <a:t>Ханты-Мансийский АО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b="1" dirty="0" smtClean="0"/>
                        <a:t>3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b="1" dirty="0" smtClean="0"/>
                        <a:t>0,66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b="1" dirty="0" smtClean="0"/>
                        <a:t>822,85</a:t>
                      </a:r>
                      <a:endParaRPr lang="ru-RU" sz="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24689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СКФО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Чеченская Республика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0,02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18,64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715560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Ставропольский</a:t>
                      </a:r>
                      <a:r>
                        <a:rPr lang="ru-RU" sz="600" baseline="0" dirty="0" smtClean="0"/>
                        <a:t> край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0,26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145,06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281211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ЮФО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Волгоградская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0,11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61,59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041774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Ростовская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0,12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59,91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288432"/>
                  </a:ext>
                </a:extLst>
              </a:tr>
              <a:tr h="199816">
                <a:tc>
                  <a:txBody>
                    <a:bodyPr/>
                    <a:lstStyle/>
                    <a:p>
                      <a:endParaRPr lang="ru-RU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город Севастополь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0,10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147,06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026127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СФО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Республика Алтай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1,20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15,50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963706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Алтайский край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0,20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133,84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469783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Иркутская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0,21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218,95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01332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Омская область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0,54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357,68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86177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ДФО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Республика Саха (Якутия)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0,22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504,80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135639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Амурская область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1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0,35</a:t>
                      </a:r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dirty="0" smtClean="0"/>
                        <a:t>484,60</a:t>
                      </a:r>
                      <a:endParaRPr lang="ru-RU" sz="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847262"/>
                  </a:ext>
                </a:extLst>
              </a:tr>
              <a:tr h="173174"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b="1" dirty="0" smtClean="0"/>
                        <a:t>Сахалинская область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b="1" dirty="0" smtClean="0"/>
                        <a:t>2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b="1" dirty="0" smtClean="0"/>
                        <a:t>0,27</a:t>
                      </a:r>
                      <a:endParaRPr lang="ru-RU" sz="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" b="1" dirty="0" smtClean="0"/>
                        <a:t>900,29</a:t>
                      </a:r>
                      <a:endParaRPr lang="ru-RU" sz="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93773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0931" y="6687137"/>
            <a:ext cx="163538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>
                <a:solidFill>
                  <a:srgbClr val="000000"/>
                </a:solidFill>
                <a:latin typeface="Montserrat Medium"/>
              </a:rPr>
              <a:t>Источник: ЦИБ НИФИ Минфина России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03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4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45D02E2-1934-BA7C-23D1-7FAFD826BD90}"/>
              </a:ext>
            </a:extLst>
          </p:cNvPr>
          <p:cNvSpPr txBox="1">
            <a:spLocks/>
          </p:cNvSpPr>
          <p:nvPr/>
        </p:nvSpPr>
        <p:spPr>
          <a:xfrm>
            <a:off x="719886" y="1365665"/>
            <a:ext cx="3451393" cy="1169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Комитет по внутренней политике Новгородской области</a:t>
            </a:r>
            <a:endParaRPr lang="ru-RU" sz="24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386499" y="299448"/>
            <a:ext cx="9012025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Helvetica" pitchFamily="2" charset="0"/>
              </a:rPr>
              <a:t>Старт проектов инициативного бюджетирования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45D02E2-1934-BA7C-23D1-7FAFD826BD90}"/>
              </a:ext>
            </a:extLst>
          </p:cNvPr>
          <p:cNvSpPr txBox="1">
            <a:spLocks/>
          </p:cNvSpPr>
          <p:nvPr/>
        </p:nvSpPr>
        <p:spPr>
          <a:xfrm>
            <a:off x="4261174" y="1384303"/>
            <a:ext cx="3451393" cy="1169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Министерство </a:t>
            </a:r>
          </a:p>
          <a:p>
            <a:pPr algn="ctr"/>
            <a:r>
              <a:rPr lang="ru-RU" sz="2400" dirty="0">
                <a:latin typeface="Helvetica" pitchFamily="2" charset="0"/>
              </a:rPr>
              <a:t>финансов Новгородской области</a:t>
            </a:r>
            <a:endParaRPr lang="ru-RU" sz="24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45D02E2-1934-BA7C-23D1-7FAFD826BD90}"/>
              </a:ext>
            </a:extLst>
          </p:cNvPr>
          <p:cNvSpPr txBox="1">
            <a:spLocks/>
          </p:cNvSpPr>
          <p:nvPr/>
        </p:nvSpPr>
        <p:spPr>
          <a:xfrm>
            <a:off x="7876214" y="1343403"/>
            <a:ext cx="3570458" cy="1169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Министерство транспорта и дорожного хозяйства Новгородской области</a:t>
            </a:r>
            <a:endParaRPr lang="ru-RU" sz="24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070346" y="25540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181128" y="25540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457039" y="25540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45D02E2-1934-BA7C-23D1-7FAFD826BD90}"/>
              </a:ext>
            </a:extLst>
          </p:cNvPr>
          <p:cNvSpPr txBox="1">
            <a:spLocks/>
          </p:cNvSpPr>
          <p:nvPr/>
        </p:nvSpPr>
        <p:spPr>
          <a:xfrm>
            <a:off x="678968" y="3585445"/>
            <a:ext cx="1125940" cy="700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Helvetica" pitchFamily="2" charset="0"/>
              </a:rPr>
              <a:t>2018 год</a:t>
            </a:r>
            <a:endParaRPr lang="ru-RU" sz="16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45D02E2-1934-BA7C-23D1-7FAFD826BD90}"/>
              </a:ext>
            </a:extLst>
          </p:cNvPr>
          <p:cNvSpPr txBox="1">
            <a:spLocks/>
          </p:cNvSpPr>
          <p:nvPr/>
        </p:nvSpPr>
        <p:spPr>
          <a:xfrm>
            <a:off x="1852085" y="3585445"/>
            <a:ext cx="1125940" cy="700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Helvetica" pitchFamily="2" charset="0"/>
              </a:rPr>
              <a:t>2019 год</a:t>
            </a:r>
            <a:endParaRPr lang="ru-RU" sz="16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45D02E2-1934-BA7C-23D1-7FAFD826BD90}"/>
              </a:ext>
            </a:extLst>
          </p:cNvPr>
          <p:cNvSpPr txBox="1">
            <a:spLocks/>
          </p:cNvSpPr>
          <p:nvPr/>
        </p:nvSpPr>
        <p:spPr>
          <a:xfrm>
            <a:off x="3135376" y="3585444"/>
            <a:ext cx="1125940" cy="700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Helvetica" pitchFamily="2" charset="0"/>
              </a:rPr>
              <a:t>2021 год</a:t>
            </a:r>
            <a:endParaRPr lang="ru-RU" sz="16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874837" y="254569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9370965" y="261910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445D02E2-1934-BA7C-23D1-7FAFD826BD90}"/>
              </a:ext>
            </a:extLst>
          </p:cNvPr>
          <p:cNvSpPr txBox="1">
            <a:spLocks/>
          </p:cNvSpPr>
          <p:nvPr/>
        </p:nvSpPr>
        <p:spPr>
          <a:xfrm>
            <a:off x="5591784" y="3586258"/>
            <a:ext cx="1125940" cy="700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Helvetica" pitchFamily="2" charset="0"/>
              </a:rPr>
              <a:t>2018 год</a:t>
            </a:r>
            <a:endParaRPr lang="ru-RU" sz="16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445D02E2-1934-BA7C-23D1-7FAFD826BD90}"/>
              </a:ext>
            </a:extLst>
          </p:cNvPr>
          <p:cNvSpPr txBox="1">
            <a:spLocks/>
          </p:cNvSpPr>
          <p:nvPr/>
        </p:nvSpPr>
        <p:spPr>
          <a:xfrm>
            <a:off x="9033533" y="3532423"/>
            <a:ext cx="1125940" cy="700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Helvetica" pitchFamily="2" charset="0"/>
              </a:rPr>
              <a:t>2019 год</a:t>
            </a:r>
            <a:endParaRPr lang="ru-RU" sz="1600" b="1" dirty="0">
              <a:solidFill>
                <a:srgbClr val="0070C0"/>
              </a:solidFill>
              <a:latin typeface="Helvetica" pitchFamily="2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557636" y="4233228"/>
            <a:ext cx="1292283" cy="125064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2EF6148-8413-4749-965D-E5959F5C5C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r="25459"/>
          <a:stretch/>
        </p:blipFill>
        <p:spPr>
          <a:xfrm>
            <a:off x="1933743" y="3993351"/>
            <a:ext cx="1342232" cy="174039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r="18420"/>
          <a:stretch/>
        </p:blipFill>
        <p:spPr>
          <a:xfrm>
            <a:off x="3242324" y="4208410"/>
            <a:ext cx="1351528" cy="132794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5A6E74-A822-46D4-9488-8EBA461F2F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2" t="10904" r="20128" b="11977"/>
          <a:stretch/>
        </p:blipFill>
        <p:spPr>
          <a:xfrm>
            <a:off x="5424137" y="4184553"/>
            <a:ext cx="1574938" cy="133000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79DF03E-7682-465C-868B-188AB7767D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880" y="4103192"/>
            <a:ext cx="1362035" cy="135705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748633" y="1288472"/>
            <a:ext cx="3371158" cy="12246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334926" y="1288472"/>
            <a:ext cx="3371158" cy="12246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927702" y="1288305"/>
            <a:ext cx="3371158" cy="12756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499" y="539514"/>
            <a:ext cx="11349738" cy="50642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>Правовая основа реализации проектов инициативного бюджетирования на территории Новгородской области </a:t>
            </a:r>
            <a:br>
              <a:rPr lang="ru-RU" sz="2400" dirty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</a:br>
            <a:endParaRPr lang="ru-RU" sz="3600" dirty="0">
              <a:latin typeface="Helvetica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5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873664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99118"/>
              </p:ext>
            </p:extLst>
          </p:nvPr>
        </p:nvGraphicFramePr>
        <p:xfrm>
          <a:off x="386499" y="936422"/>
          <a:ext cx="11376582" cy="5140174"/>
        </p:xfrm>
        <a:graphic>
          <a:graphicData uri="http://schemas.openxmlformats.org/drawingml/2006/table">
            <a:tbl>
              <a:tblPr firstRow="1" bandRow="1"/>
              <a:tblGrid>
                <a:gridCol w="11376582">
                  <a:extLst>
                    <a:ext uri="{9D8B030D-6E8A-4147-A177-3AD203B41FA5}">
                      <a16:colId xmlns:a16="http://schemas.microsoft.com/office/drawing/2014/main" val="161475253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500" kern="1200" dirty="0">
                        <a:solidFill>
                          <a:schemeClr val="tx1"/>
                        </a:solidFill>
                        <a:latin typeface="Helvetica" pitchFamily="2" charset="0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079152"/>
                  </a:ext>
                </a:extLst>
              </a:tr>
              <a:tr h="387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Clr>
                          <a:schemeClr val="accent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Helvetica" pitchFamily="2" charset="0"/>
                          <a:ea typeface="+mj-ea"/>
                          <a:cs typeface="+mj-cs"/>
                        </a:rPr>
                        <a:t>Федеральный закон от 06.10.2013 №131-ФЗ «Об общих принципах организации местного самоуправления в Российской Федерации»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361766"/>
                  </a:ext>
                </a:extLst>
              </a:tr>
              <a:tr h="593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Clr>
                          <a:schemeClr val="accent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Helvetica" pitchFamily="2" charset="0"/>
                          <a:ea typeface="+mj-ea"/>
                          <a:cs typeface="+mj-cs"/>
                        </a:rPr>
                        <a:t>Стратегия социально-экономического развития Новгородской области до 2026 года, принята постановлением Новгородской областной Думы от 27.03.2019 №724-ОД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989340"/>
                  </a:ext>
                </a:extLst>
              </a:tr>
              <a:tr h="593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Clr>
                          <a:schemeClr val="accent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Helvetica" pitchFamily="2" charset="0"/>
                          <a:ea typeface="+mj-ea"/>
                          <a:cs typeface="+mj-cs"/>
                        </a:rPr>
                        <a:t>Областной закон от 23.10.2014 № 637-ОЗ «О закреплении за сельскими поселениями Новгородской области вопросов местного значения»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335539"/>
                  </a:ext>
                </a:extLst>
              </a:tr>
              <a:tr h="593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Clr>
                          <a:schemeClr val="accent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Helvetica" pitchFamily="2" charset="0"/>
                          <a:ea typeface="+mj-ea"/>
                          <a:cs typeface="+mj-cs"/>
                        </a:rPr>
                        <a:t>Постановление Правительства Новгородской области от 12.10.2017 № 347 «Об организации проектной деятельности в Правительстве Новгородской области и органах исполнительной власти Новгородской области»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439003"/>
                  </a:ext>
                </a:extLst>
              </a:tr>
              <a:tr h="1067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Clr>
                          <a:schemeClr val="accent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Helvetica" pitchFamily="2" charset="0"/>
                          <a:ea typeface="+mj-ea"/>
                          <a:cs typeface="+mj-cs"/>
                        </a:rPr>
                        <a:t>подпрограмма «Государственная поддержка развития местного самоуправления в Новгородской области» государственной программы Новгородской области «Государственная поддержка развития местного самоуправления в Новгородской области и социально ориентированных некоммерческих организаций Новгородской области на 2019–2026 годы», утвержденная постановлением Правительства Новгородской области от 20.06.2019 №229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9830"/>
                  </a:ext>
                </a:extLst>
              </a:tr>
              <a:tr h="593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Clr>
                          <a:schemeClr val="accent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Helvetica" pitchFamily="2" charset="0"/>
                          <a:ea typeface="+mj-ea"/>
                          <a:cs typeface="+mj-cs"/>
                        </a:rPr>
                        <a:t>государственная программа Новгородской области «Управление государственными финансами Новгородской области на 2019 - 2024 годы», утвержденная постановлением Правительства Новгородской области от 06.06.2019 №205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074662"/>
                  </a:ext>
                </a:extLst>
              </a:tr>
              <a:tr h="830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Clr>
                          <a:schemeClr val="accent1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1500" kern="1200" dirty="0">
                          <a:solidFill>
                            <a:schemeClr val="tx1"/>
                          </a:solidFill>
                          <a:latin typeface="Helvetica" pitchFamily="2" charset="0"/>
                          <a:ea typeface="+mj-ea"/>
                          <a:cs typeface="+mj-cs"/>
                        </a:rPr>
                        <a:t>государственная программа Новгородской области «Совершенствование и содержание дорожного хозяйства Новгородской области (за исключением автомобильных дорог федерального значения) на 2020-2024 годы, утвержденная постановлением Правительства Новгородской области от 09.07.2020 № 312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744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58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54832" y="5196757"/>
            <a:ext cx="230053" cy="24069"/>
          </a:xfrm>
          <a:custGeom>
            <a:avLst/>
            <a:gdLst/>
            <a:ahLst/>
            <a:cxnLst/>
            <a:rect l="l" t="t" r="r" b="b"/>
            <a:pathLst>
              <a:path w="260985" h="27304">
                <a:moveTo>
                  <a:pt x="260751" y="0"/>
                </a:moveTo>
                <a:lnTo>
                  <a:pt x="0" y="0"/>
                </a:lnTo>
                <a:lnTo>
                  <a:pt x="0" y="26874"/>
                </a:lnTo>
                <a:lnTo>
                  <a:pt x="260751" y="26874"/>
                </a:lnTo>
                <a:lnTo>
                  <a:pt x="26075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defTabSz="554492"/>
            <a:endParaRPr sz="15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9108" y="3378520"/>
            <a:ext cx="3165835" cy="932710"/>
          </a:xfrm>
          <a:prstGeom prst="rect">
            <a:avLst/>
          </a:prstGeom>
        </p:spPr>
        <p:txBody>
          <a:bodyPr vert="horz" wrap="square" lIns="0" tIns="11195" rIns="0" bIns="0" rtlCol="0">
            <a:spAutoFit/>
          </a:bodyPr>
          <a:lstStyle/>
          <a:p>
            <a:pPr marL="11195" defTabSz="554492">
              <a:spcBef>
                <a:spcPts val="88"/>
              </a:spcBef>
              <a:tabLst>
                <a:tab pos="335278" algn="l"/>
              </a:tabLst>
            </a:pPr>
            <a:r>
              <a:rPr lang="ru-RU" sz="2116" b="1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178,8 </a:t>
            </a:r>
            <a:r>
              <a:rPr lang="ru-RU" sz="1589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млн</a:t>
            </a:r>
            <a:r>
              <a:rPr lang="ru-RU" sz="1589" b="1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 </a:t>
            </a:r>
            <a:r>
              <a:rPr lang="ru-RU" sz="1589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рублей объем </a:t>
            </a:r>
          </a:p>
          <a:p>
            <a:pPr marL="11195" defTabSz="554492">
              <a:spcBef>
                <a:spcPts val="88"/>
              </a:spcBef>
              <a:tabLst>
                <a:tab pos="335278" algn="l"/>
              </a:tabLst>
            </a:pPr>
            <a:r>
              <a:rPr lang="ru-RU" sz="1589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финансирования  проекта</a:t>
            </a:r>
          </a:p>
          <a:p>
            <a:pPr marL="11195" defTabSz="554492">
              <a:spcBef>
                <a:spcPts val="88"/>
              </a:spcBef>
              <a:tabLst>
                <a:tab pos="335278" algn="l"/>
              </a:tabLst>
            </a:pPr>
            <a:r>
              <a:rPr lang="ru-RU" sz="2116" b="1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147</a:t>
            </a:r>
            <a:r>
              <a:rPr lang="ru-RU" sz="1589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 </a:t>
            </a:r>
            <a:r>
              <a:rPr lang="ru-RU" sz="2116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местных инициатив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52996" y="4805268"/>
            <a:ext cx="2876266" cy="932197"/>
          </a:xfrm>
          <a:prstGeom prst="rect">
            <a:avLst/>
          </a:prstGeom>
        </p:spPr>
        <p:txBody>
          <a:bodyPr vert="horz" wrap="square" lIns="0" tIns="11195" rIns="0" bIns="0" rtlCol="0">
            <a:spAutoFit/>
          </a:bodyPr>
          <a:lstStyle/>
          <a:p>
            <a:pPr marL="11195" defTabSz="554492">
              <a:spcBef>
                <a:spcPts val="88"/>
              </a:spcBef>
            </a:pPr>
            <a:r>
              <a:rPr lang="ru-RU" sz="2116" b="1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35,6 </a:t>
            </a:r>
            <a:r>
              <a:rPr lang="ru-RU" sz="1589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млн</a:t>
            </a:r>
            <a:r>
              <a:rPr lang="ru-RU" sz="2116" b="1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 </a:t>
            </a:r>
            <a:r>
              <a:rPr lang="ru-RU" sz="1586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рублей объем </a:t>
            </a:r>
          </a:p>
          <a:p>
            <a:pPr marL="11195" defTabSz="554492">
              <a:spcBef>
                <a:spcPts val="88"/>
              </a:spcBef>
            </a:pPr>
            <a:r>
              <a:rPr lang="ru-RU" sz="1586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финансирования  проекта</a:t>
            </a:r>
          </a:p>
          <a:p>
            <a:pPr marL="11195" defTabSz="554492">
              <a:spcBef>
                <a:spcPts val="88"/>
              </a:spcBef>
            </a:pPr>
            <a:r>
              <a:rPr lang="ru-RU" sz="2116" b="1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428</a:t>
            </a:r>
            <a:r>
              <a:rPr lang="ru-RU" sz="2116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 проектов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43152" y="4861440"/>
            <a:ext cx="3709011" cy="1939121"/>
          </a:xfrm>
          <a:prstGeom prst="rect">
            <a:avLst/>
          </a:prstGeom>
        </p:spPr>
        <p:txBody>
          <a:bodyPr vert="horz" wrap="square" lIns="0" tIns="15113" rIns="0" bIns="0" rtlCol="0">
            <a:spAutoFit/>
          </a:bodyPr>
          <a:lstStyle/>
          <a:p>
            <a:pPr marL="33584" defTabSz="554492">
              <a:spcBef>
                <a:spcPts val="119"/>
              </a:spcBef>
              <a:tabLst>
                <a:tab pos="363264" algn="l"/>
              </a:tabLst>
            </a:pPr>
            <a:r>
              <a:rPr lang="ru-RU" sz="2116" b="1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798,01 </a:t>
            </a:r>
            <a:r>
              <a:rPr lang="ru-RU" sz="1589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млн рублей объем финансирования  проекта   </a:t>
            </a:r>
          </a:p>
          <a:p>
            <a:pPr marL="33584" defTabSz="554492">
              <a:spcBef>
                <a:spcPts val="119"/>
              </a:spcBef>
              <a:tabLst>
                <a:tab pos="363264" algn="l"/>
              </a:tabLst>
            </a:pPr>
            <a:r>
              <a:rPr lang="ru-RU" sz="2116" b="1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461,7  км  дорог к </a:t>
            </a:r>
          </a:p>
          <a:p>
            <a:pPr marL="33584" defTabSz="554492">
              <a:spcBef>
                <a:spcPts val="119"/>
              </a:spcBef>
              <a:tabLst>
                <a:tab pos="363264" algn="l"/>
              </a:tabLst>
            </a:pPr>
            <a:r>
              <a:rPr lang="ru-RU" sz="2116" b="1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социальным объектам</a:t>
            </a:r>
          </a:p>
          <a:p>
            <a:pPr marL="33584" defTabSz="554492">
              <a:spcBef>
                <a:spcPts val="119"/>
              </a:spcBef>
              <a:tabLst>
                <a:tab pos="363264" algn="l"/>
              </a:tabLst>
            </a:pPr>
            <a:r>
              <a:rPr lang="ru-RU" sz="2116" b="1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577 местных инициатив</a:t>
            </a:r>
          </a:p>
          <a:p>
            <a:pPr marL="33584" defTabSz="554492">
              <a:spcBef>
                <a:spcPts val="119"/>
              </a:spcBef>
              <a:tabLst>
                <a:tab pos="363264" algn="l"/>
              </a:tabLst>
            </a:pPr>
            <a:endParaRPr lang="ru-RU" sz="2116" dirty="0">
              <a:solidFill>
                <a:prstClr val="black"/>
              </a:solidFill>
              <a:latin typeface="FiraGO Medium" panose="020B0603050000020004" pitchFamily="34" charset="0"/>
              <a:cs typeface="FiraGO Medium" panose="020B06030500000200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47088" y="3314006"/>
            <a:ext cx="3127459" cy="936154"/>
          </a:xfrm>
          <a:prstGeom prst="rect">
            <a:avLst/>
          </a:prstGeom>
        </p:spPr>
        <p:txBody>
          <a:bodyPr vert="horz" wrap="square" lIns="0" tIns="15113" rIns="0" bIns="0" rtlCol="0">
            <a:spAutoFit/>
          </a:bodyPr>
          <a:lstStyle/>
          <a:p>
            <a:pPr marL="11195" defTabSz="554492">
              <a:spcBef>
                <a:spcPts val="119"/>
              </a:spcBef>
              <a:tabLst>
                <a:tab pos="353749" algn="l"/>
              </a:tabLst>
            </a:pPr>
            <a:r>
              <a:rPr lang="ru-RU" sz="2116" b="1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37,5</a:t>
            </a:r>
            <a:r>
              <a:rPr lang="ru-RU" sz="1586" b="1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 </a:t>
            </a:r>
            <a:r>
              <a:rPr lang="ru-RU" sz="1586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млн рублей объем </a:t>
            </a:r>
          </a:p>
          <a:p>
            <a:pPr marL="11195" defTabSz="554492">
              <a:spcBef>
                <a:spcPts val="119"/>
              </a:spcBef>
              <a:tabLst>
                <a:tab pos="353749" algn="l"/>
              </a:tabLst>
            </a:pPr>
            <a:r>
              <a:rPr lang="ru-RU" sz="1586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финансирования  проекта</a:t>
            </a:r>
          </a:p>
          <a:p>
            <a:pPr marL="11195" defTabSz="554492">
              <a:spcBef>
                <a:spcPts val="119"/>
              </a:spcBef>
              <a:tabLst>
                <a:tab pos="353749" algn="l"/>
              </a:tabLst>
            </a:pPr>
            <a:r>
              <a:rPr lang="ru-RU" sz="2116" b="1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34</a:t>
            </a:r>
            <a:r>
              <a:rPr lang="ru-RU" sz="2116" dirty="0">
                <a:solidFill>
                  <a:srgbClr val="14284B"/>
                </a:solidFill>
                <a:latin typeface="FiraGO Medium" panose="020B0603050000020004" pitchFamily="34" charset="0"/>
                <a:cs typeface="FiraGO Medium" panose="020B0603050000020004" pitchFamily="34" charset="0"/>
              </a:rPr>
              <a:t> местные инициативы</a:t>
            </a:r>
          </a:p>
        </p:txBody>
      </p:sp>
      <p:sp>
        <p:nvSpPr>
          <p:cNvPr id="45" name="object 3">
            <a:extLst>
              <a:ext uri="{FF2B5EF4-FFF2-40B4-BE49-F238E27FC236}">
                <a16:creationId xmlns:a16="http://schemas.microsoft.com/office/drawing/2014/main" id="{B6E78442-BD2A-40DE-A2D4-7EE8B603E4A4}"/>
              </a:ext>
            </a:extLst>
          </p:cNvPr>
          <p:cNvSpPr/>
          <p:nvPr/>
        </p:nvSpPr>
        <p:spPr>
          <a:xfrm>
            <a:off x="7458638" y="5172688"/>
            <a:ext cx="230053" cy="24069"/>
          </a:xfrm>
          <a:custGeom>
            <a:avLst/>
            <a:gdLst/>
            <a:ahLst/>
            <a:cxnLst/>
            <a:rect l="l" t="t" r="r" b="b"/>
            <a:pathLst>
              <a:path w="260985" h="27304">
                <a:moveTo>
                  <a:pt x="260751" y="0"/>
                </a:moveTo>
                <a:lnTo>
                  <a:pt x="0" y="0"/>
                </a:lnTo>
                <a:lnTo>
                  <a:pt x="0" y="26874"/>
                </a:lnTo>
                <a:lnTo>
                  <a:pt x="260751" y="26874"/>
                </a:lnTo>
                <a:lnTo>
                  <a:pt x="26075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defTabSz="554492"/>
            <a:endParaRPr sz="15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AAC8E259-1059-4A5F-82A1-E1DE4A00843E}"/>
              </a:ext>
            </a:extLst>
          </p:cNvPr>
          <p:cNvSpPr/>
          <p:nvPr/>
        </p:nvSpPr>
        <p:spPr>
          <a:xfrm>
            <a:off x="2054833" y="3676572"/>
            <a:ext cx="230053" cy="24069"/>
          </a:xfrm>
          <a:custGeom>
            <a:avLst/>
            <a:gdLst/>
            <a:ahLst/>
            <a:cxnLst/>
            <a:rect l="l" t="t" r="r" b="b"/>
            <a:pathLst>
              <a:path w="260985" h="27304">
                <a:moveTo>
                  <a:pt x="260751" y="0"/>
                </a:moveTo>
                <a:lnTo>
                  <a:pt x="0" y="0"/>
                </a:lnTo>
                <a:lnTo>
                  <a:pt x="0" y="26874"/>
                </a:lnTo>
                <a:lnTo>
                  <a:pt x="260751" y="26874"/>
                </a:lnTo>
                <a:lnTo>
                  <a:pt x="26075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defTabSz="554492"/>
            <a:endParaRPr sz="158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ADD1C95D-67E4-4836-BEEB-FCC84F76512C}"/>
              </a:ext>
            </a:extLst>
          </p:cNvPr>
          <p:cNvSpPr/>
          <p:nvPr/>
        </p:nvSpPr>
        <p:spPr>
          <a:xfrm>
            <a:off x="7458638" y="3622775"/>
            <a:ext cx="230053" cy="24069"/>
          </a:xfrm>
          <a:custGeom>
            <a:avLst/>
            <a:gdLst/>
            <a:ahLst/>
            <a:cxnLst/>
            <a:rect l="l" t="t" r="r" b="b"/>
            <a:pathLst>
              <a:path w="260985" h="27304">
                <a:moveTo>
                  <a:pt x="260751" y="0"/>
                </a:moveTo>
                <a:lnTo>
                  <a:pt x="0" y="0"/>
                </a:lnTo>
                <a:lnTo>
                  <a:pt x="0" y="26874"/>
                </a:lnTo>
                <a:lnTo>
                  <a:pt x="260751" y="26874"/>
                </a:lnTo>
                <a:lnTo>
                  <a:pt x="260751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pPr defTabSz="554492"/>
            <a:endParaRPr sz="1586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59F5E54-49FB-42C4-8C01-E80F2608C2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20540" r="25706" b="15253"/>
          <a:stretch/>
        </p:blipFill>
        <p:spPr>
          <a:xfrm>
            <a:off x="386499" y="3001975"/>
            <a:ext cx="1394112" cy="13491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2EF6148-8413-4749-965D-E5959F5C5C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r="25459"/>
          <a:stretch/>
        </p:blipFill>
        <p:spPr>
          <a:xfrm>
            <a:off x="296379" y="4351169"/>
            <a:ext cx="1419359" cy="184039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25A6E74-A822-46D4-9488-8EBA461F2F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2" t="10904" r="20128" b="11977"/>
          <a:stretch/>
        </p:blipFill>
        <p:spPr>
          <a:xfrm>
            <a:off x="5926279" y="3001975"/>
            <a:ext cx="1400575" cy="11827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79DF03E-7682-465C-868B-188AB7767D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46" y="4578327"/>
            <a:ext cx="1391161" cy="1386077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873664"/>
            <a:ext cx="11522697" cy="0"/>
          </a:xfrm>
          <a:prstGeom prst="line">
            <a:avLst/>
          </a:prstGeom>
          <a:noFill/>
          <a:ln w="12700" cap="flat" cmpd="sng" algn="ctr">
            <a:solidFill>
              <a:srgbClr val="004E90"/>
            </a:solidFill>
            <a:prstDash val="solid"/>
            <a:miter lim="800000"/>
          </a:ln>
          <a:effectLst/>
        </p:spPr>
      </p:cxn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386498" y="212230"/>
            <a:ext cx="11349738" cy="506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solidFill>
                  <a:prstClr val="black"/>
                </a:solidFill>
                <a:latin typeface="Helvetica" pitchFamily="2" charset="0"/>
                <a:ea typeface="+mn-ea"/>
                <a:cs typeface="+mn-cs"/>
              </a:rPr>
              <a:t>Итоги реализации проектов инициативного бюджетирования в Новгородской области за 2018 – 2021 годы</a:t>
            </a:r>
            <a:endParaRPr lang="ru-RU" sz="3600" dirty="0">
              <a:latin typeface="Helvetica" pitchFamily="2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423160" y="358660"/>
            <a:ext cx="626153" cy="342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6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445D02E2-1934-BA7C-23D1-7FAFD826BD90}"/>
              </a:ext>
            </a:extLst>
          </p:cNvPr>
          <p:cNvSpPr txBox="1">
            <a:spLocks/>
          </p:cNvSpPr>
          <p:nvPr/>
        </p:nvSpPr>
        <p:spPr>
          <a:xfrm>
            <a:off x="386499" y="1179900"/>
            <a:ext cx="11174282" cy="1588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16" b="1" dirty="0">
                <a:solidFill>
                  <a:srgbClr val="14284B"/>
                </a:solidFill>
                <a:latin typeface="FiraGO Medium" panose="020B0603050000020004" pitchFamily="34" charset="0"/>
                <a:ea typeface="+mn-ea"/>
                <a:cs typeface="FiraGO Medium" panose="020B0603050000020004" pitchFamily="34" charset="0"/>
              </a:rPr>
              <a:t>1186 инициатив</a:t>
            </a:r>
            <a:r>
              <a:rPr lang="ru-RU" sz="1800" b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ru-RU" sz="1800" dirty="0">
                <a:latin typeface="Helvetica" pitchFamily="2" charset="0"/>
              </a:rPr>
              <a:t>на сумму </a:t>
            </a:r>
            <a:r>
              <a:rPr lang="ru-RU" sz="2116" b="1" dirty="0">
                <a:solidFill>
                  <a:srgbClr val="14284B"/>
                </a:solidFill>
                <a:latin typeface="FiraGO Medium" panose="020B0603050000020004" pitchFamily="34" charset="0"/>
                <a:ea typeface="+mn-ea"/>
                <a:cs typeface="FiraGO Medium" panose="020B0603050000020004" pitchFamily="34" charset="0"/>
              </a:rPr>
              <a:t>1 049,9 млн рублей, </a:t>
            </a:r>
            <a:r>
              <a:rPr lang="ru-RU" sz="2116" dirty="0">
                <a:latin typeface="FiraGO Medium" panose="020B0603050000020004" pitchFamily="34" charset="0"/>
                <a:ea typeface="+mn-ea"/>
                <a:cs typeface="FiraGO Medium" panose="020B0603050000020004" pitchFamily="34" charset="0"/>
              </a:rPr>
              <a:t>реализовано в регионе в рамках проектов за последние </a:t>
            </a:r>
            <a:r>
              <a:rPr lang="ru-RU" sz="2116" b="1" dirty="0">
                <a:solidFill>
                  <a:srgbClr val="14284B"/>
                </a:solidFill>
                <a:latin typeface="FiraGO Medium" panose="020B0603050000020004" pitchFamily="34" charset="0"/>
                <a:ea typeface="+mn-ea"/>
                <a:cs typeface="FiraGO Medium" panose="020B0603050000020004" pitchFamily="34" charset="0"/>
              </a:rPr>
              <a:t>4 года</a:t>
            </a:r>
          </a:p>
        </p:txBody>
      </p:sp>
    </p:spTree>
    <p:extLst>
      <p:ext uri="{BB962C8B-B14F-4D97-AF65-F5344CB8AC3E}">
        <p14:creationId xmlns:p14="http://schemas.microsoft.com/office/powerpoint/2010/main" val="1330869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6" grpId="0" build="p"/>
      <p:bldP spid="7" grpId="0" build="p"/>
      <p:bldP spid="12" grpId="0" build="p"/>
      <p:bldP spid="45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4" y="261430"/>
            <a:ext cx="11139032" cy="2287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Helvetica" pitchFamily="2" charset="0"/>
              </a:rPr>
              <a:t>Объединение проектов в приоритетную региональную программу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5" y="261430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E9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7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4E90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B6F61E-0DFB-ABC2-2346-E3D51769DC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t="48247" r="6030" b="4573"/>
          <a:stretch/>
        </p:blipFill>
        <p:spPr>
          <a:xfrm>
            <a:off x="216198" y="3042344"/>
            <a:ext cx="11684000" cy="366983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45D02E2-1934-BA7C-23D1-7FAFD826BD90}"/>
              </a:ext>
            </a:extLst>
          </p:cNvPr>
          <p:cNvSpPr txBox="1">
            <a:spLocks/>
          </p:cNvSpPr>
          <p:nvPr/>
        </p:nvSpPr>
        <p:spPr>
          <a:xfrm>
            <a:off x="282803" y="844391"/>
            <a:ext cx="11334161" cy="2292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Helvetica" pitchFamily="2" charset="0"/>
              </a:rPr>
              <a:t>Создание системы управления изменениями и вовлечения населения в принятие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369508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291207" y="261430"/>
            <a:ext cx="617990" cy="266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8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386499" y="299448"/>
            <a:ext cx="9012025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Helvetica" pitchFamily="2" charset="0"/>
              </a:rPr>
              <a:t>Целевые показатели проектов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866825"/>
              </p:ext>
            </p:extLst>
          </p:nvPr>
        </p:nvGraphicFramePr>
        <p:xfrm>
          <a:off x="242432" y="756412"/>
          <a:ext cx="11666764" cy="5717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978">
                  <a:extLst>
                    <a:ext uri="{9D8B030D-6E8A-4147-A177-3AD203B41FA5}">
                      <a16:colId xmlns:a16="http://schemas.microsoft.com/office/drawing/2014/main" val="476687669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062354898"/>
                    </a:ext>
                  </a:extLst>
                </a:gridCol>
                <a:gridCol w="1567543">
                  <a:extLst>
                    <a:ext uri="{9D8B030D-6E8A-4147-A177-3AD203B41FA5}">
                      <a16:colId xmlns:a16="http://schemas.microsoft.com/office/drawing/2014/main" val="58254319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1955058365"/>
                    </a:ext>
                  </a:extLst>
                </a:gridCol>
                <a:gridCol w="1518557">
                  <a:extLst>
                    <a:ext uri="{9D8B030D-6E8A-4147-A177-3AD203B41FA5}">
                      <a16:colId xmlns:a16="http://schemas.microsoft.com/office/drawing/2014/main" val="435813864"/>
                    </a:ext>
                  </a:extLst>
                </a:gridCol>
                <a:gridCol w="1477736">
                  <a:extLst>
                    <a:ext uri="{9D8B030D-6E8A-4147-A177-3AD203B41FA5}">
                      <a16:colId xmlns:a16="http://schemas.microsoft.com/office/drawing/2014/main" val="1452514697"/>
                    </a:ext>
                  </a:extLst>
                </a:gridCol>
              </a:tblGrid>
              <a:tr h="5536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Наименование показателя, единица измерения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ППМИ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«Наш выбор»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ТОС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«Дорога к дому»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«Народный бюджет»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928045"/>
                  </a:ext>
                </a:extLst>
              </a:tr>
              <a:tr h="692477"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Количество реализованных проектов развития территорий муниципальных образований, основанных на местных инициативах, </a:t>
                      </a: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ед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2746788"/>
                  </a:ext>
                </a:extLst>
              </a:tr>
              <a:tr h="844821"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Количество реализованных инициативных предложений по распределению части бюджетных средств, отобранных с применением процедуры </a:t>
                      </a: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партиципаторного</a:t>
                      </a:r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 бюджетирования в год, </a:t>
                      </a: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ед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6880"/>
                  </a:ext>
                </a:extLst>
              </a:tr>
              <a:tr h="540132"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Протяженность отремонтированных автомобильных дорог общего пользования местного значения, 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5810984"/>
                  </a:ext>
                </a:extLst>
              </a:tr>
              <a:tr h="540132">
                <a:tc>
                  <a:txBody>
                    <a:bodyPr/>
                    <a:lstStyle/>
                    <a:p>
                      <a:r>
                        <a:rPr lang="ru-RU" sz="11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Количество реализованных проектов ТОС, включенных в муниципальные программы развития территорий, </a:t>
                      </a:r>
                      <a:r>
                        <a:rPr lang="ru-RU" sz="1100" b="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ед</a:t>
                      </a:r>
                      <a:endParaRPr lang="ru-RU" sz="1100" b="0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207753"/>
                  </a:ext>
                </a:extLst>
              </a:tr>
              <a:tr h="539053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Уровень осведомленности граждан о реализации приоритетного регионального проекта,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8954477"/>
                  </a:ext>
                </a:extLst>
              </a:tr>
              <a:tr h="460402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Уровень одобрения гражданами реализации приоритетного регионального проекта,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3177286"/>
                  </a:ext>
                </a:extLst>
              </a:tr>
              <a:tr h="468479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Количество уникальных публикаций,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ед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6724611"/>
                  </a:ext>
                </a:extLst>
              </a:tr>
              <a:tr h="525021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Охват населения новостным контентом, ед. просмотров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29318"/>
                  </a:ext>
                </a:extLst>
              </a:tr>
              <a:tr h="553675">
                <a:tc>
                  <a:txBody>
                    <a:bodyPr/>
                    <a:lstStyle/>
                    <a:p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Уровень социальной вовлеченности, %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812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57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234057" y="261430"/>
            <a:ext cx="675139" cy="323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E90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9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4E90"/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499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386499" y="299448"/>
            <a:ext cx="10398522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Цель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 и показатели приоритетной региональной программы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370092"/>
              </p:ext>
            </p:extLst>
          </p:nvPr>
        </p:nvGraphicFramePr>
        <p:xfrm>
          <a:off x="386499" y="1045791"/>
          <a:ext cx="11466978" cy="4620985"/>
        </p:xfrm>
        <a:graphic>
          <a:graphicData uri="http://schemas.openxmlformats.org/drawingml/2006/table">
            <a:tbl>
              <a:tblPr firstRow="1" firstCol="1" bandRow="1"/>
              <a:tblGrid>
                <a:gridCol w="634077">
                  <a:extLst>
                    <a:ext uri="{9D8B030D-6E8A-4147-A177-3AD203B41FA5}">
                      <a16:colId xmlns:a16="http://schemas.microsoft.com/office/drawing/2014/main" val="1096548798"/>
                    </a:ext>
                  </a:extLst>
                </a:gridCol>
                <a:gridCol w="6050937">
                  <a:extLst>
                    <a:ext uri="{9D8B030D-6E8A-4147-A177-3AD203B41FA5}">
                      <a16:colId xmlns:a16="http://schemas.microsoft.com/office/drawing/2014/main" val="28549789"/>
                    </a:ext>
                  </a:extLst>
                </a:gridCol>
                <a:gridCol w="940429">
                  <a:extLst>
                    <a:ext uri="{9D8B030D-6E8A-4147-A177-3AD203B41FA5}">
                      <a16:colId xmlns:a16="http://schemas.microsoft.com/office/drawing/2014/main" val="2772399299"/>
                    </a:ext>
                  </a:extLst>
                </a:gridCol>
                <a:gridCol w="1053192">
                  <a:extLst>
                    <a:ext uri="{9D8B030D-6E8A-4147-A177-3AD203B41FA5}">
                      <a16:colId xmlns:a16="http://schemas.microsoft.com/office/drawing/2014/main" val="1382438551"/>
                    </a:ext>
                  </a:extLst>
                </a:gridCol>
                <a:gridCol w="574193">
                  <a:extLst>
                    <a:ext uri="{9D8B030D-6E8A-4147-A177-3AD203B41FA5}">
                      <a16:colId xmlns:a16="http://schemas.microsoft.com/office/drawing/2014/main" val="600376747"/>
                    </a:ext>
                  </a:extLst>
                </a:gridCol>
                <a:gridCol w="442830">
                  <a:extLst>
                    <a:ext uri="{9D8B030D-6E8A-4147-A177-3AD203B41FA5}">
                      <a16:colId xmlns:a16="http://schemas.microsoft.com/office/drawing/2014/main" val="2515893320"/>
                    </a:ext>
                  </a:extLst>
                </a:gridCol>
                <a:gridCol w="442830">
                  <a:extLst>
                    <a:ext uri="{9D8B030D-6E8A-4147-A177-3AD203B41FA5}">
                      <a16:colId xmlns:a16="http://schemas.microsoft.com/office/drawing/2014/main" val="2478004358"/>
                    </a:ext>
                  </a:extLst>
                </a:gridCol>
                <a:gridCol w="442830">
                  <a:extLst>
                    <a:ext uri="{9D8B030D-6E8A-4147-A177-3AD203B41FA5}">
                      <a16:colId xmlns:a16="http://schemas.microsoft.com/office/drawing/2014/main" val="3727113808"/>
                    </a:ext>
                  </a:extLst>
                </a:gridCol>
                <a:gridCol w="442830">
                  <a:extLst>
                    <a:ext uri="{9D8B030D-6E8A-4147-A177-3AD203B41FA5}">
                      <a16:colId xmlns:a16="http://schemas.microsoft.com/office/drawing/2014/main" val="2194915837"/>
                    </a:ext>
                  </a:extLst>
                </a:gridCol>
                <a:gridCol w="442830">
                  <a:extLst>
                    <a:ext uri="{9D8B030D-6E8A-4147-A177-3AD203B41FA5}">
                      <a16:colId xmlns:a16="http://schemas.microsoft.com/office/drawing/2014/main" val="3096220007"/>
                    </a:ext>
                  </a:extLst>
                </a:gridCol>
              </a:tblGrid>
              <a:tr h="315606">
                <a:tc rowSpan="2">
                  <a:txBody>
                    <a:bodyPr/>
                    <a:lstStyle/>
                    <a:p>
                      <a:pPr marL="86995" marR="41275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№ п/п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6901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Цель, показатели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Базовое значение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Период,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502634"/>
                  </a:ext>
                </a:extLst>
              </a:tr>
              <a:tr h="315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Значение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Дата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2022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2024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280362"/>
                  </a:ext>
                </a:extLst>
              </a:tr>
              <a:tr h="1311457"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36195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Увеличение к 2026 году до 25% доли граждан, участвующих в решении вопросов местного значения посредством реализации на территории муниципальных образований Новгородской области проектов по развитию территорий, инициируемых непосредственно самими гражданами трудоспособного и старше трудоспособного возраста, постоянно проживающими на территории Новгородской области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632824"/>
                  </a:ext>
                </a:extLst>
              </a:tr>
              <a:tr h="1311457"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Доля граждан, участвующих в решении вопросов местного значения, посредством реализации на территории муниципальных образований Новгородской области проектов по развитию муниципальных территорий, инициируемых непосредственно самими гражданами,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30.12.2020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16,74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659850"/>
                  </a:ext>
                </a:extLst>
              </a:tr>
              <a:tr h="1366859"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1.2.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Количество реализованных проектов развития территорий муниципальных образований, основанных на местных инициативах,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ед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ea typeface="Times New Roman" panose="02020603050405020304" pitchFamily="18" charset="0"/>
                        <a:cs typeface="Helvetica" panose="020B0604020202020204" pitchFamily="34" charset="0"/>
                      </a:endParaRPr>
                    </a:p>
                    <a:p>
                      <a:pPr marL="0" marR="36195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30.12.2020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546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619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359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266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317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937</Words>
  <Application>Microsoft Office PowerPoint</Application>
  <PresentationFormat>Широкоэкранный</PresentationFormat>
  <Paragraphs>315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FiraGO Medium</vt:lpstr>
      <vt:lpstr>Helvetica</vt:lpstr>
      <vt:lpstr>Montserrat Medium</vt:lpstr>
      <vt:lpstr>Times New Roman</vt:lpstr>
      <vt:lpstr>Wingdings</vt:lpstr>
      <vt:lpstr>Тема Office</vt:lpstr>
      <vt:lpstr>Office Theme</vt:lpstr>
      <vt:lpstr>Презентация PowerPoint</vt:lpstr>
      <vt:lpstr>  Лучшие практики развития инициативного бюджетирования в Новгородской области за 2018 – 2021 годы </vt:lpstr>
      <vt:lpstr>  Субъекты Российской Федерации, лидирующие в федеральных округах по финансовому обеспечению проектов инициативного бюджетирования в 2021 году  </vt:lpstr>
      <vt:lpstr>Презентация PowerPoint</vt:lpstr>
      <vt:lpstr>Правовая основа реализации проектов инициативного бюджетирования на территории Новгородской области  </vt:lpstr>
      <vt:lpstr>Презентация PowerPoint</vt:lpstr>
      <vt:lpstr>Объединение проектов в приоритетную региональную программу</vt:lpstr>
      <vt:lpstr>Презентация PowerPoint</vt:lpstr>
      <vt:lpstr>Презентация PowerPoint</vt:lpstr>
      <vt:lpstr>Губернаторская программа инициативного бюджетирования</vt:lpstr>
      <vt:lpstr>Губернаторская программа инициативного бюджетирования</vt:lpstr>
      <vt:lpstr>Губернаторская программа инициативного бюджетирования</vt:lpstr>
      <vt:lpstr>5 стадий принятия неизбежного</vt:lpstr>
      <vt:lpstr>Контактная информация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</cp:lastModifiedBy>
  <cp:revision>119</cp:revision>
  <cp:lastPrinted>2022-08-24T12:50:46Z</cp:lastPrinted>
  <dcterms:created xsi:type="dcterms:W3CDTF">2022-06-28T08:05:40Z</dcterms:created>
  <dcterms:modified xsi:type="dcterms:W3CDTF">2022-10-20T14:12:18Z</dcterms:modified>
</cp:coreProperties>
</file>